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embeddings/oleObject1.bin" ContentType="application/vnd.openxmlformats-officedocument.oleObject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1" r:id="rId3"/>
    <p:sldId id="263" r:id="rId4"/>
    <p:sldId id="268" r:id="rId5"/>
    <p:sldId id="264" r:id="rId6"/>
    <p:sldId id="270" r:id="rId7"/>
    <p:sldId id="271" r:id="rId8"/>
    <p:sldId id="272" r:id="rId9"/>
    <p:sldId id="265" r:id="rId10"/>
    <p:sldId id="286" r:id="rId11"/>
    <p:sldId id="280" r:id="rId12"/>
    <p:sldId id="266" r:id="rId13"/>
    <p:sldId id="296" r:id="rId14"/>
    <p:sldId id="273" r:id="rId15"/>
    <p:sldId id="276" r:id="rId16"/>
    <p:sldId id="277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4" r:id="rId25"/>
    <p:sldId id="294" r:id="rId26"/>
    <p:sldId id="295" r:id="rId27"/>
    <p:sldId id="275" r:id="rId28"/>
    <p:sldId id="278" r:id="rId29"/>
    <p:sldId id="281" r:id="rId30"/>
    <p:sldId id="284" r:id="rId31"/>
    <p:sldId id="285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4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carfp01\company\Research\Research%20-%20PRIVATE\Health%20&amp;%20Wellbeing\Smoking%20All%20Information\2014%20Quit%20with%20Us\ANALYSIS%20Quiz%20April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3200" dirty="0"/>
              <a:t>Age Groups</a:t>
            </a:r>
          </a:p>
        </c:rich>
      </c:tx>
      <c:layout>
        <c:manualLayout>
          <c:xMode val="edge"/>
          <c:yMode val="edge"/>
          <c:x val="0.410466647496683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1005607220113"/>
          <c:y val="0.25987185135995"/>
          <c:w val="0.49650669066649"/>
          <c:h val="0.671412456696731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Sheet2!$R$26:$Y$26</c:f>
              <c:strCache>
                <c:ptCount val="8"/>
                <c:pt idx="0">
                  <c:v>21 and under</c:v>
                </c:pt>
                <c:pt idx="1">
                  <c:v>22-34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  <c:pt idx="7">
                  <c:v>No answer</c:v>
                </c:pt>
              </c:strCache>
            </c:strRef>
          </c:cat>
          <c:val>
            <c:numRef>
              <c:f>Sheet2!$R$27:$Y$27</c:f>
              <c:numCache>
                <c:formatCode>General</c:formatCode>
                <c:ptCount val="8"/>
                <c:pt idx="0">
                  <c:v>11.0</c:v>
                </c:pt>
                <c:pt idx="1">
                  <c:v>27.0</c:v>
                </c:pt>
                <c:pt idx="2">
                  <c:v>21.0</c:v>
                </c:pt>
                <c:pt idx="3">
                  <c:v>21.0</c:v>
                </c:pt>
                <c:pt idx="4">
                  <c:v>27.0</c:v>
                </c:pt>
                <c:pt idx="5">
                  <c:v>11.0</c:v>
                </c:pt>
                <c:pt idx="6">
                  <c:v>13.0</c:v>
                </c:pt>
                <c:pt idx="7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17717522516172"/>
          <c:y val="0.124851500085849"/>
          <c:w val="0.564564954967655"/>
          <c:h val="0.070313052337619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2972680"/>
        <c:axId val="462975816"/>
      </c:barChart>
      <c:catAx>
        <c:axId val="462972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62975816"/>
        <c:crosses val="autoZero"/>
        <c:auto val="1"/>
        <c:lblAlgn val="ctr"/>
        <c:lblOffset val="100"/>
        <c:noMultiLvlLbl val="0"/>
      </c:catAx>
      <c:valAx>
        <c:axId val="462975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972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600" dirty="0"/>
              <a:t>Following your conversation today do you feel your knowledge about the risks of smoking is:</a:t>
            </a:r>
          </a:p>
        </c:rich>
      </c:tx>
      <c:layout>
        <c:manualLayout>
          <c:xMode val="edge"/>
          <c:yMode val="edge"/>
          <c:x val="0.115117293515006"/>
          <c:y val="0.03306924230641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548304156681"/>
          <c:y val="0.296050438840129"/>
          <c:w val="0.399585561921691"/>
          <c:h val="0.69927473336296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Feedback!$H$30:$K$30</c:f>
              <c:strCache>
                <c:ptCount val="4"/>
                <c:pt idx="0">
                  <c:v>Improved </c:v>
                </c:pt>
                <c:pt idx="1">
                  <c:v>The same</c:v>
                </c:pt>
                <c:pt idx="2">
                  <c:v>Worse</c:v>
                </c:pt>
                <c:pt idx="3">
                  <c:v>No answer</c:v>
                </c:pt>
              </c:strCache>
            </c:strRef>
          </c:cat>
          <c:val>
            <c:numRef>
              <c:f>Feedback!$H$31:$K$31</c:f>
              <c:numCache>
                <c:formatCode>General</c:formatCode>
                <c:ptCount val="4"/>
                <c:pt idx="0">
                  <c:v>60.0</c:v>
                </c:pt>
                <c:pt idx="1">
                  <c:v>66.0</c:v>
                </c:pt>
                <c:pt idx="2">
                  <c:v>5.0</c:v>
                </c:pt>
                <c:pt idx="3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330313496913041"/>
          <c:y val="0.202962474655594"/>
          <c:w val="0.367718071007983"/>
          <c:h val="0.049832353696811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What percentage of lung cancer in men is due to smoking?</a:t>
            </a:r>
          </a:p>
        </c:rich>
      </c:tx>
      <c:layout>
        <c:manualLayout>
          <c:xMode val="edge"/>
          <c:yMode val="edge"/>
          <c:x val="0.169686555295026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85651886632479"/>
          <c:y val="0.255973161101758"/>
          <c:w val="0.965963820784045"/>
          <c:h val="0.665127841920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Knowledge!$K$166</c:f>
              <c:strCache>
                <c:ptCount val="1"/>
                <c:pt idx="0">
                  <c:v>Smokers</c:v>
                </c:pt>
              </c:strCache>
            </c:strRef>
          </c:tx>
          <c:invertIfNegative val="0"/>
          <c:cat>
            <c:numRef>
              <c:f>Knowledge!$L$165:$O$165</c:f>
              <c:numCache>
                <c:formatCode>0%</c:formatCode>
                <c:ptCount val="4"/>
                <c:pt idx="0">
                  <c:v>0.9</c:v>
                </c:pt>
                <c:pt idx="1">
                  <c:v>0.55</c:v>
                </c:pt>
                <c:pt idx="2">
                  <c:v>0.35</c:v>
                </c:pt>
                <c:pt idx="3">
                  <c:v>0.1</c:v>
                </c:pt>
              </c:numCache>
            </c:numRef>
          </c:cat>
          <c:val>
            <c:numRef>
              <c:f>Knowledge!$L$166:$O$166</c:f>
              <c:numCache>
                <c:formatCode>General</c:formatCode>
                <c:ptCount val="4"/>
                <c:pt idx="0">
                  <c:v>3.0</c:v>
                </c:pt>
                <c:pt idx="1">
                  <c:v>10.0</c:v>
                </c:pt>
                <c:pt idx="2">
                  <c:v>17.0</c:v>
                </c:pt>
                <c:pt idx="3">
                  <c:v>7.0</c:v>
                </c:pt>
              </c:numCache>
            </c:numRef>
          </c:val>
        </c:ser>
        <c:ser>
          <c:idx val="1"/>
          <c:order val="1"/>
          <c:tx>
            <c:strRef>
              <c:f>Knowledge!$K$167</c:f>
              <c:strCache>
                <c:ptCount val="1"/>
                <c:pt idx="0">
                  <c:v>Non-smokers</c:v>
                </c:pt>
              </c:strCache>
            </c:strRef>
          </c:tx>
          <c:invertIfNegative val="0"/>
          <c:cat>
            <c:numRef>
              <c:f>Knowledge!$L$165:$O$165</c:f>
              <c:numCache>
                <c:formatCode>0%</c:formatCode>
                <c:ptCount val="4"/>
                <c:pt idx="0">
                  <c:v>0.9</c:v>
                </c:pt>
                <c:pt idx="1">
                  <c:v>0.55</c:v>
                </c:pt>
                <c:pt idx="2">
                  <c:v>0.35</c:v>
                </c:pt>
                <c:pt idx="3">
                  <c:v>0.1</c:v>
                </c:pt>
              </c:numCache>
            </c:numRef>
          </c:cat>
          <c:val>
            <c:numRef>
              <c:f>Knowledge!$L$167:$O$167</c:f>
              <c:numCache>
                <c:formatCode>General</c:formatCode>
                <c:ptCount val="4"/>
                <c:pt idx="0">
                  <c:v>3.0</c:v>
                </c:pt>
                <c:pt idx="1">
                  <c:v>24.0</c:v>
                </c:pt>
                <c:pt idx="2">
                  <c:v>46.0</c:v>
                </c:pt>
                <c:pt idx="3">
                  <c:v>31.0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9696328"/>
        <c:axId val="459699416"/>
      </c:barChart>
      <c:catAx>
        <c:axId val="4596963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459699416"/>
        <c:crosses val="autoZero"/>
        <c:auto val="1"/>
        <c:lblAlgn val="ctr"/>
        <c:lblOffset val="100"/>
        <c:noMultiLvlLbl val="0"/>
      </c:catAx>
      <c:valAx>
        <c:axId val="459699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96963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Tables!$A$6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Tables!$B$4:$E$4</c:f>
              <c:strCache>
                <c:ptCount val="4"/>
                <c:pt idx="0">
                  <c:v>45%</c:v>
                </c:pt>
                <c:pt idx="1">
                  <c:v>62%</c:v>
                </c:pt>
                <c:pt idx="2">
                  <c:v>23%</c:v>
                </c:pt>
                <c:pt idx="3">
                  <c:v>No answer</c:v>
                </c:pt>
              </c:strCache>
            </c:strRef>
          </c:cat>
          <c:val>
            <c:numRef>
              <c:f>Tables!$B$6:$E$6</c:f>
              <c:numCache>
                <c:formatCode>0</c:formatCode>
                <c:ptCount val="4"/>
                <c:pt idx="0">
                  <c:v>23.07692307692307</c:v>
                </c:pt>
                <c:pt idx="1">
                  <c:v>35.25641025641026</c:v>
                </c:pt>
                <c:pt idx="2">
                  <c:v>35.8974358974359</c:v>
                </c:pt>
                <c:pt idx="3">
                  <c:v>5.76923076923077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2749288"/>
        <c:axId val="462752264"/>
      </c:barChart>
      <c:catAx>
        <c:axId val="462749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462752264"/>
        <c:crosses val="autoZero"/>
        <c:auto val="1"/>
        <c:lblAlgn val="ctr"/>
        <c:lblOffset val="100"/>
        <c:noMultiLvlLbl val="0"/>
      </c:catAx>
      <c:valAx>
        <c:axId val="4627522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62749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Tables!$A$10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Tables!$B$8:$F$8</c:f>
              <c:strCache>
                <c:ptCount val="5"/>
                <c:pt idx="0">
                  <c:v>£1,597</c:v>
                </c:pt>
                <c:pt idx="1">
                  <c:v>£2,372</c:v>
                </c:pt>
                <c:pt idx="2">
                  <c:v>£1,867</c:v>
                </c:pt>
                <c:pt idx="3">
                  <c:v>£3,657</c:v>
                </c:pt>
                <c:pt idx="4">
                  <c:v>No answer</c:v>
                </c:pt>
              </c:strCache>
            </c:strRef>
          </c:cat>
          <c:val>
            <c:numRef>
              <c:f>Tables!$B$10:$F$10</c:f>
              <c:numCache>
                <c:formatCode>0</c:formatCode>
                <c:ptCount val="5"/>
                <c:pt idx="0">
                  <c:v>5.128205128205128</c:v>
                </c:pt>
                <c:pt idx="1">
                  <c:v>12.82051282051282</c:v>
                </c:pt>
                <c:pt idx="2">
                  <c:v>45.5128205128205</c:v>
                </c:pt>
                <c:pt idx="3">
                  <c:v>30.76923076923077</c:v>
                </c:pt>
                <c:pt idx="4">
                  <c:v>5.76923076923077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9668536"/>
        <c:axId val="459678296"/>
      </c:barChart>
      <c:catAx>
        <c:axId val="459668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459678296"/>
        <c:crosses val="autoZero"/>
        <c:auto val="1"/>
        <c:lblAlgn val="ctr"/>
        <c:lblOffset val="100"/>
        <c:noMultiLvlLbl val="0"/>
      </c:catAx>
      <c:valAx>
        <c:axId val="4596782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5966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Tables!$A$14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Tables!$B$12:$G$12</c:f>
              <c:strCache>
                <c:ptCount val="6"/>
                <c:pt idx="0">
                  <c:v>90%</c:v>
                </c:pt>
                <c:pt idx="1">
                  <c:v>55%</c:v>
                </c:pt>
                <c:pt idx="2">
                  <c:v>35%</c:v>
                </c:pt>
                <c:pt idx="3">
                  <c:v>10%</c:v>
                </c:pt>
                <c:pt idx="4">
                  <c:v>No answer</c:v>
                </c:pt>
                <c:pt idx="5">
                  <c:v>Grand Total</c:v>
                </c:pt>
              </c:strCache>
            </c:strRef>
          </c:cat>
          <c:val>
            <c:numRef>
              <c:f>Tables!$B$14:$G$14</c:f>
              <c:numCache>
                <c:formatCode>0</c:formatCode>
                <c:ptCount val="6"/>
                <c:pt idx="0">
                  <c:v>4.487179487179487</c:v>
                </c:pt>
                <c:pt idx="1">
                  <c:v>23.07692307692307</c:v>
                </c:pt>
                <c:pt idx="2">
                  <c:v>41.02564102564101</c:v>
                </c:pt>
                <c:pt idx="3">
                  <c:v>24.35897435897436</c:v>
                </c:pt>
                <c:pt idx="4">
                  <c:v>7.051282051282051</c:v>
                </c:pt>
                <c:pt idx="5" formatCode="General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9749896"/>
        <c:axId val="459752872"/>
      </c:barChart>
      <c:catAx>
        <c:axId val="459749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459752872"/>
        <c:crosses val="autoZero"/>
        <c:auto val="1"/>
        <c:lblAlgn val="ctr"/>
        <c:lblOffset val="100"/>
        <c:noMultiLvlLbl val="0"/>
      </c:catAx>
      <c:valAx>
        <c:axId val="4597528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59749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Tables!$A$18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Tables!$B$16:$E$16</c:f>
              <c:strCache>
                <c:ptCount val="4"/>
                <c:pt idx="0">
                  <c:v>100</c:v>
                </c:pt>
                <c:pt idx="1">
                  <c:v>4000</c:v>
                </c:pt>
                <c:pt idx="2">
                  <c:v>1800</c:v>
                </c:pt>
                <c:pt idx="3">
                  <c:v>No answer</c:v>
                </c:pt>
              </c:strCache>
            </c:strRef>
          </c:cat>
          <c:val>
            <c:numRef>
              <c:f>Tables!$B$18:$E$18</c:f>
              <c:numCache>
                <c:formatCode>0</c:formatCode>
                <c:ptCount val="4"/>
                <c:pt idx="0">
                  <c:v>12.17948717948718</c:v>
                </c:pt>
                <c:pt idx="1">
                  <c:v>46.15384615384613</c:v>
                </c:pt>
                <c:pt idx="2">
                  <c:v>35.25641025641026</c:v>
                </c:pt>
                <c:pt idx="3">
                  <c:v>6.41025641025641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2781272"/>
        <c:axId val="462784248"/>
      </c:barChart>
      <c:catAx>
        <c:axId val="462781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62784248"/>
        <c:crosses val="autoZero"/>
        <c:auto val="1"/>
        <c:lblAlgn val="ctr"/>
        <c:lblOffset val="100"/>
        <c:noMultiLvlLbl val="0"/>
      </c:catAx>
      <c:valAx>
        <c:axId val="4627842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62781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Tables!$A$27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Tables!$B$25:$E$25</c:f>
              <c:strCache>
                <c:ptCount val="4"/>
                <c:pt idx="0">
                  <c:v>5 days</c:v>
                </c:pt>
                <c:pt idx="1">
                  <c:v>48 hours</c:v>
                </c:pt>
                <c:pt idx="2">
                  <c:v>12 hours</c:v>
                </c:pt>
                <c:pt idx="3">
                  <c:v>No answer</c:v>
                </c:pt>
              </c:strCache>
            </c:strRef>
          </c:cat>
          <c:val>
            <c:numRef>
              <c:f>Tables!$B$27:$E$27</c:f>
              <c:numCache>
                <c:formatCode>0</c:formatCode>
                <c:ptCount val="4"/>
                <c:pt idx="0">
                  <c:v>14.1025641025641</c:v>
                </c:pt>
                <c:pt idx="1">
                  <c:v>31.41025641025641</c:v>
                </c:pt>
                <c:pt idx="2">
                  <c:v>46.15384615384613</c:v>
                </c:pt>
                <c:pt idx="3">
                  <c:v>8.333333333333332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2825944"/>
        <c:axId val="462828920"/>
      </c:barChart>
      <c:catAx>
        <c:axId val="462825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62828920"/>
        <c:crosses val="autoZero"/>
        <c:auto val="1"/>
        <c:lblAlgn val="ctr"/>
        <c:lblOffset val="100"/>
        <c:noMultiLvlLbl val="0"/>
      </c:catAx>
      <c:valAx>
        <c:axId val="4628289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62825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Tables!$A$31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Tables!$B$29:$C$29</c:f>
              <c:strCache>
                <c:ptCount val="2"/>
                <c:pt idx="0">
                  <c:v>Yes</c:v>
                </c:pt>
                <c:pt idx="1">
                  <c:v>No </c:v>
                </c:pt>
              </c:strCache>
            </c:strRef>
          </c:cat>
          <c:val>
            <c:numRef>
              <c:f>Tables!$B$31:$C$31</c:f>
              <c:numCache>
                <c:formatCode>0</c:formatCode>
                <c:ptCount val="2"/>
                <c:pt idx="0">
                  <c:v>80.76923076923078</c:v>
                </c:pt>
                <c:pt idx="1">
                  <c:v>12.82051282051282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2865880"/>
        <c:axId val="462868856"/>
      </c:barChart>
      <c:catAx>
        <c:axId val="462865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62868856"/>
        <c:crosses val="autoZero"/>
        <c:auto val="1"/>
        <c:lblAlgn val="ctr"/>
        <c:lblOffset val="100"/>
        <c:noMultiLvlLbl val="0"/>
      </c:catAx>
      <c:valAx>
        <c:axId val="4628688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2865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600" dirty="0"/>
              <a:t>When discussing issues around symptoms of cancer in the Tenovus shop did you feel</a:t>
            </a:r>
            <a:r>
              <a:rPr lang="en-GB" sz="1200" dirty="0"/>
              <a:t>: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Feedback!$H$27:$K$27</c:f>
              <c:strCache>
                <c:ptCount val="4"/>
                <c:pt idx="0">
                  <c:v>Comfortable</c:v>
                </c:pt>
                <c:pt idx="1">
                  <c:v>Neutral </c:v>
                </c:pt>
                <c:pt idx="2">
                  <c:v>Uncomfortable</c:v>
                </c:pt>
                <c:pt idx="3">
                  <c:v>No answer</c:v>
                </c:pt>
              </c:strCache>
            </c:strRef>
          </c:cat>
          <c:val>
            <c:numRef>
              <c:f>Feedback!$H$28:$K$28</c:f>
              <c:numCache>
                <c:formatCode>General</c:formatCode>
                <c:ptCount val="4"/>
                <c:pt idx="0">
                  <c:v>80.0</c:v>
                </c:pt>
                <c:pt idx="1">
                  <c:v>45.0</c:v>
                </c:pt>
                <c:pt idx="2">
                  <c:v>10.0</c:v>
                </c:pt>
                <c:pt idx="3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8419546515019"/>
          <c:y val="0.147737619596095"/>
          <c:w val="0.431609069699621"/>
          <c:h val="0.05074124556475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A6A1-AEDC-4837-9F68-EC0FBB84297F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31708-1876-4431-8646-E7BED5B8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4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statswales.wales.gov.uk/Catalogue/Community-Safety-and-Social-Inclusion/Welsh-Index-of-Multiple-Deprivation/WIMD-2011/WIMD2011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statswales.wales.gov.uk/Catalogue/Community-Safety-and-Social-Inclusion/Welsh-Index-of-Multiple-Deprivation/WIMD-2011/WIMD2011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45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31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6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Average over</a:t>
            </a:r>
            <a:r>
              <a:rPr lang="en-GB" baseline="0" dirty="0" smtClean="0"/>
              <a:t> 1500 transaction each month per region, 5 regions = 90,000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8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https://statswales.wales.gov.uk/Catalogue/Community-Safety-and-Social-Inclusion/Welsh-Index-of-Multiple-Deprivation/WIMD-2011/WIMD2011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7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https://statswales.wales.gov.uk/Catalogue/Community-Safety-and-Social-Inclusion/Welsh-Index-of-Multiple-Deprivation/WIMD-2011/WIMD2011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7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%8% of respondents rated the level of information provided as ‘excellent’, 21% as ‘very good’ and 18% as good. No one rated the training as ‘poor or ‘average’.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%8% of respondents rated the level of information provided as ‘excellent’, 21% as ‘very good’ and 18% as good. No one rated the training as ‘poor or ‘average’.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1708-1876-4431-8646-E7BED5B89253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40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0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4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8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2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8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6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8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4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F1A9-79F8-491C-92E4-21279642D954}" type="datetimeFigureOut">
              <a:rPr lang="en-GB" smtClean="0"/>
              <a:t>11/06/2014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A188-D3C1-4A21-BC8B-CD578FAC0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a.matthews@tenovus.org.uk" TargetMode="External"/><Relationship Id="rId4" Type="http://schemas.openxmlformats.org/officeDocument/2006/relationships/hyperlink" Target="mailto:Sioned.pearce@tenovus.org.uk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79" y="14993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Quit with Us: </a:t>
            </a:r>
            <a:r>
              <a:rPr lang="en-GB" sz="3200" i="1" dirty="0" smtClean="0"/>
              <a:t>A </a:t>
            </a:r>
            <a:r>
              <a:rPr lang="en-GB" sz="3200" i="1" dirty="0"/>
              <a:t>s</a:t>
            </a:r>
            <a:r>
              <a:rPr lang="en-GB" sz="3200" i="1" dirty="0" smtClean="0"/>
              <a:t>ocial </a:t>
            </a:r>
            <a:r>
              <a:rPr lang="en-GB" sz="3200" i="1" dirty="0"/>
              <a:t>m</a:t>
            </a:r>
            <a:r>
              <a:rPr lang="en-GB" sz="3200" i="1" dirty="0" smtClean="0"/>
              <a:t>arketing </a:t>
            </a:r>
            <a:r>
              <a:rPr lang="en-GB" sz="3200" i="1" dirty="0"/>
              <a:t>intervention to motivate and assist individuals to stop smoking using Tenovus retail outlets.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12910" y="3429000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84CB"/>
                </a:solidFill>
              </a:rPr>
              <a:t>Maura Matthews and Dr Sioned Pearce</a:t>
            </a:r>
            <a:endParaRPr lang="en-GB" sz="2800" b="1" dirty="0">
              <a:solidFill>
                <a:srgbClr val="0084CB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84CB"/>
                </a:solidFill>
              </a:rPr>
              <a:t>UK National Smoking Cessation Conference </a:t>
            </a:r>
          </a:p>
          <a:p>
            <a:pPr algn="ctr"/>
            <a:r>
              <a:rPr lang="en-GB" sz="2800" b="1" dirty="0" smtClean="0">
                <a:solidFill>
                  <a:srgbClr val="0084CB"/>
                </a:solidFill>
              </a:rPr>
              <a:t> 13</a:t>
            </a:r>
            <a:r>
              <a:rPr lang="en-GB" sz="2800" b="1" baseline="30000" dirty="0" smtClean="0">
                <a:solidFill>
                  <a:srgbClr val="0084CB"/>
                </a:solidFill>
              </a:rPr>
              <a:t>th</a:t>
            </a:r>
            <a:r>
              <a:rPr lang="en-GB" sz="2800" b="1" dirty="0" smtClean="0">
                <a:solidFill>
                  <a:srgbClr val="0084CB"/>
                </a:solidFill>
              </a:rPr>
              <a:t> June 2014</a:t>
            </a:r>
            <a:endParaRPr lang="en-GB" sz="2800" b="1" dirty="0">
              <a:solidFill>
                <a:srgbClr val="0084CB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6" y="4729942"/>
            <a:ext cx="8964488" cy="2121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4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70830"/>
            <a:ext cx="2520280" cy="808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9872" y="333293"/>
            <a:ext cx="374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Research Methods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395" y="1191371"/>
            <a:ext cx="824971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cs typeface="Tahoma" pitchFamily="34" charset="0"/>
              </a:rPr>
              <a:t>Data collection </a:t>
            </a:r>
            <a:r>
              <a:rPr lang="en-GB" sz="2400" dirty="0" smtClean="0">
                <a:cs typeface="Tahoma" pitchFamily="34" charset="0"/>
              </a:rPr>
              <a:t>through record of brief interventions carried out and </a:t>
            </a:r>
            <a:r>
              <a:rPr lang="en-GB" sz="2400" dirty="0">
                <a:cs typeface="Tahoma" pitchFamily="34" charset="0"/>
              </a:rPr>
              <a:t>quiz </a:t>
            </a:r>
            <a:r>
              <a:rPr lang="en-GB" sz="2400" dirty="0" smtClean="0">
                <a:cs typeface="Tahoma" pitchFamily="34" charset="0"/>
              </a:rPr>
              <a:t>survey delivered </a:t>
            </a:r>
            <a:r>
              <a:rPr lang="en-GB" sz="2400" dirty="0">
                <a:cs typeface="Tahoma" pitchFamily="34" charset="0"/>
              </a:rPr>
              <a:t>in </a:t>
            </a:r>
            <a:r>
              <a:rPr lang="en-GB" sz="2400" dirty="0" smtClean="0">
                <a:cs typeface="Tahoma" pitchFamily="34" charset="0"/>
              </a:rPr>
              <a:t>the shop.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cs typeface="Tahoma" pitchFamily="34" charset="0"/>
              </a:rPr>
              <a:t>Quantitative data inputting and analysis </a:t>
            </a:r>
            <a:r>
              <a:rPr lang="en-GB" sz="2400" dirty="0" smtClean="0">
                <a:cs typeface="Tahoma" pitchFamily="34" charset="0"/>
              </a:rPr>
              <a:t>of quiz and customer feedback.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cs typeface="Tahoma" pitchFamily="34" charset="0"/>
              </a:rPr>
              <a:t>The Quit with </a:t>
            </a:r>
            <a:r>
              <a:rPr lang="en-US" sz="2400" dirty="0" smtClean="0">
                <a:cs typeface="Tahoma" pitchFamily="34" charset="0"/>
              </a:rPr>
              <a:t>Us </a:t>
            </a:r>
            <a:r>
              <a:rPr lang="en-US" sz="2400" dirty="0">
                <a:cs typeface="Tahoma" pitchFamily="34" charset="0"/>
              </a:rPr>
              <a:t>campaign was launched on No Smoking Day </a:t>
            </a:r>
            <a:r>
              <a:rPr lang="en-US" sz="2400" dirty="0" smtClean="0">
                <a:cs typeface="Tahoma" pitchFamily="34" charset="0"/>
              </a:rPr>
              <a:t>2014.</a:t>
            </a:r>
            <a:endParaRPr lang="en-US" sz="2400" dirty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cs typeface="Tahoma" pitchFamily="34" charset="0"/>
              </a:rPr>
              <a:t>We also asked Stop Smoking Wales to record any referrals that came to them from the Quit with Us campaign to track outcomes.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dirty="0">
              <a:cs typeface="Tahom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5" y="119235"/>
            <a:ext cx="1076029" cy="1015621"/>
          </a:xfrm>
          <a:prstGeom prst="rect">
            <a:avLst/>
          </a:prstGeom>
        </p:spPr>
      </p:pic>
      <p:pic>
        <p:nvPicPr>
          <p:cNvPr id="5" name="Picture 4" descr="C:\Users\alexsmith\AppData\Local\Microsoft\Windows\Temporary Internet Files\Content.Outlook\A931GV1V\11032013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0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134856"/>
            <a:ext cx="80857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cs typeface="Tahoma" pitchFamily="34" charset="0"/>
              </a:rPr>
              <a:t>38 Tenovus shop staff were trained in brief intervention for smoking cessation between February and March 2014.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cs typeface="Tahoma" pitchFamily="34" charset="0"/>
              </a:rPr>
              <a:t>32 shops ran the intervention for one month.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cs typeface="Tahoma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cs typeface="Tahoma" pitchFamily="34" charset="0"/>
              </a:rPr>
              <a:t>156  stop smoking conversations recorded.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cs typeface="Tahoma" pitchFamily="34" charset="0"/>
              </a:rPr>
              <a:t>38 conversation were with current smokers.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cs typeface="Tahoma" pitchFamily="34" charset="0"/>
              </a:rPr>
              <a:t>40 conversations with ex-smokers.</a:t>
            </a:r>
            <a:endParaRPr lang="en-GB" sz="2800" dirty="0">
              <a:solidFill>
                <a:srgbClr val="0084C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53221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cs typeface="Tahoma" pitchFamily="34" charset="0"/>
              </a:rPr>
              <a:t>Results</a:t>
            </a:r>
            <a:r>
              <a:rPr lang="en-US" sz="3600" b="1" dirty="0">
                <a:cs typeface="Tahoma" pitchFamily="34" charset="0"/>
              </a:rPr>
              <a:t/>
            </a:r>
            <a:br>
              <a:rPr lang="en-US" sz="3600" b="1" dirty="0">
                <a:cs typeface="Tahoma" pitchFamily="34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09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468150"/>
              </p:ext>
            </p:extLst>
          </p:nvPr>
        </p:nvGraphicFramePr>
        <p:xfrm>
          <a:off x="395536" y="332656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3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13</a:t>
            </a:r>
            <a:r>
              <a:rPr lang="en-GB" dirty="0"/>
              <a:t>% knew the true cost of smoking 20 a day for a year was </a:t>
            </a:r>
            <a:r>
              <a:rPr lang="en-GB" b="1" dirty="0"/>
              <a:t>£2,372</a:t>
            </a:r>
            <a:r>
              <a:rPr lang="en-GB" dirty="0"/>
              <a:t>.</a:t>
            </a:r>
            <a:r>
              <a:rPr lang="en-GB" b="1" dirty="0"/>
              <a:t> </a:t>
            </a:r>
            <a:endParaRPr lang="en-GB" b="1" dirty="0" smtClean="0"/>
          </a:p>
          <a:p>
            <a:pPr lvl="0"/>
            <a:endParaRPr lang="en-GB" b="1" dirty="0" smtClean="0"/>
          </a:p>
          <a:p>
            <a:r>
              <a:rPr lang="en-GB" dirty="0"/>
              <a:t>Only 4% knew that </a:t>
            </a:r>
            <a:r>
              <a:rPr lang="en-GB" b="1" dirty="0"/>
              <a:t>90% of lung cancer in men is caused by smoking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46% knew that there are </a:t>
            </a:r>
            <a:r>
              <a:rPr lang="en-GB" b="1" dirty="0"/>
              <a:t>4,000 chemicals</a:t>
            </a:r>
            <a:r>
              <a:rPr lang="en-GB" dirty="0"/>
              <a:t> in one cigarette</a:t>
            </a:r>
            <a:r>
              <a:rPr lang="en-GB" dirty="0" smtClean="0"/>
              <a:t>.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There was little difference in knowledge between smokers and </a:t>
            </a:r>
            <a:r>
              <a:rPr lang="en-GB" dirty="0" smtClean="0"/>
              <a:t>non-smokers……</a:t>
            </a:r>
            <a:endParaRPr lang="en-GB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3580843" y="426970"/>
            <a:ext cx="4107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Findings: knowledge</a:t>
            </a:r>
          </a:p>
        </p:txBody>
      </p:sp>
    </p:spTree>
    <p:extLst>
      <p:ext uri="{BB962C8B-B14F-4D97-AF65-F5344CB8AC3E}">
        <p14:creationId xmlns:p14="http://schemas.microsoft.com/office/powerpoint/2010/main" val="8434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9" y="1916832"/>
            <a:ext cx="7670626" cy="45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What is the cost of smoking 20 a day for 1 year?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38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09996"/>
              </p:ext>
            </p:extLst>
          </p:nvPr>
        </p:nvGraphicFramePr>
        <p:xfrm>
          <a:off x="467544" y="404664"/>
          <a:ext cx="82089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 smtClean="0"/>
              <a:t>Only 20% knew that all of the following problems are caused by smoking: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sz="2800" dirty="0" smtClean="0"/>
              <a:t>Poor eyesight</a:t>
            </a:r>
          </a:p>
          <a:p>
            <a:pPr lvl="0"/>
            <a:r>
              <a:rPr lang="en-GB" sz="2800" dirty="0" smtClean="0"/>
              <a:t>Heart disease</a:t>
            </a:r>
          </a:p>
          <a:p>
            <a:pPr lvl="0"/>
            <a:r>
              <a:rPr lang="en-GB" sz="2800" dirty="0" smtClean="0"/>
              <a:t>Cervical cancer</a:t>
            </a:r>
          </a:p>
          <a:p>
            <a:pPr lvl="0"/>
            <a:r>
              <a:rPr lang="en-GB" sz="2800" dirty="0" smtClean="0"/>
              <a:t>Mouth cancer</a:t>
            </a:r>
          </a:p>
          <a:p>
            <a:pPr lvl="0"/>
            <a:r>
              <a:rPr lang="en-GB" sz="2800" dirty="0" smtClean="0"/>
              <a:t>Fertility problems</a:t>
            </a:r>
          </a:p>
          <a:p>
            <a:pPr lvl="0"/>
            <a:r>
              <a:rPr lang="en-GB" sz="2800" dirty="0" smtClean="0"/>
              <a:t>Wrinkles</a:t>
            </a:r>
            <a:endParaRPr lang="en-GB" sz="28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3149506" y="365415"/>
            <a:ext cx="4970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Findings: knowledge</a:t>
            </a:r>
          </a:p>
        </p:txBody>
      </p:sp>
    </p:spTree>
    <p:extLst>
      <p:ext uri="{BB962C8B-B14F-4D97-AF65-F5344CB8AC3E}">
        <p14:creationId xmlns:p14="http://schemas.microsoft.com/office/powerpoint/2010/main" val="35429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percentage of people in Wales smoke</a:t>
            </a:r>
            <a:r>
              <a:rPr lang="en-GB" b="1" dirty="0" smtClean="0"/>
              <a:t>? </a:t>
            </a:r>
            <a:r>
              <a:rPr lang="en-GB" b="1" dirty="0"/>
              <a:t>(%)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373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0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How much does it cost every year to smoke 20 cigarettes a day</a:t>
            </a:r>
            <a:r>
              <a:rPr lang="en-GB" sz="3600" b="1" dirty="0" smtClean="0"/>
              <a:t>? </a:t>
            </a:r>
            <a:r>
              <a:rPr lang="en-GB" sz="3600" b="1" dirty="0"/>
              <a:t>(%)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3986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9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1836204" cy="589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806" y="32606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/>
              <a:t>		Who are we and what do we do?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664780"/>
            <a:ext cx="8964488" cy="219321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7790" y="134076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Tenovus is Wales’ biggest cancer charity. </a:t>
            </a:r>
          </a:p>
          <a:p>
            <a:endParaRPr lang="en-GB" sz="2200" dirty="0" smtClean="0"/>
          </a:p>
          <a:p>
            <a:r>
              <a:rPr lang="en-GB" sz="2200" dirty="0" smtClean="0"/>
              <a:t>Our </a:t>
            </a:r>
            <a:r>
              <a:rPr lang="en-GB" sz="2200" dirty="0"/>
              <a:t>aims are simple: to help prevent, treat and find a cure for cancer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r>
              <a:rPr lang="en-GB" sz="2200" dirty="0" smtClean="0"/>
              <a:t>As part of this </a:t>
            </a:r>
            <a:r>
              <a:rPr lang="en-GB" sz="2200" dirty="0"/>
              <a:t>we offer support, advice and treatment for cancer patients, information on cancer prevention and funding for research to improve the outcomes for people with cancer. 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We </a:t>
            </a:r>
            <a:r>
              <a:rPr lang="en-GB" sz="2200" dirty="0"/>
              <a:t>do this where it is needed most – right at the heart of the community.</a:t>
            </a:r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What percentage of lung cancer is due to smoking</a:t>
            </a:r>
            <a:r>
              <a:rPr lang="en-GB" sz="3600" b="1" dirty="0" smtClean="0"/>
              <a:t>? </a:t>
            </a:r>
            <a:r>
              <a:rPr lang="en-GB" sz="3600" b="1" dirty="0"/>
              <a:t>(%)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763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1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How many chemicals are there in one cigarette</a:t>
            </a:r>
            <a:r>
              <a:rPr lang="en-GB" sz="3600" b="1" dirty="0" smtClean="0"/>
              <a:t>? </a:t>
            </a:r>
            <a:r>
              <a:rPr lang="en-GB" sz="3600" b="1" dirty="0"/>
              <a:t>(%)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488219"/>
              </p:ext>
            </p:extLst>
          </p:nvPr>
        </p:nvGraphicFramePr>
        <p:xfrm>
          <a:off x="323528" y="148478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3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384099"/>
              </p:ext>
            </p:extLst>
          </p:nvPr>
        </p:nvGraphicFramePr>
        <p:xfrm>
          <a:off x="539552" y="1556792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How long does it take for nicotine to leave your body  when you stop smoking</a:t>
            </a:r>
            <a:r>
              <a:rPr lang="en-GB" sz="3200" b="1" dirty="0" smtClean="0"/>
              <a:t>? </a:t>
            </a:r>
            <a:r>
              <a:rPr lang="en-GB" sz="3200" b="1" dirty="0"/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1194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Is there an increased risk of developing cancer if you smoke and drink alcohol at the same time</a:t>
            </a:r>
            <a:r>
              <a:rPr lang="en-GB" sz="3600" b="1" dirty="0" smtClean="0"/>
              <a:t>? (%)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586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2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                 Findings</a:t>
            </a:r>
            <a:r>
              <a:rPr lang="en-GB" sz="3200" b="1" dirty="0"/>
              <a:t>: </a:t>
            </a:r>
            <a:r>
              <a:rPr lang="en-GB" sz="3200" b="1" dirty="0" smtClean="0"/>
              <a:t>behaviour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452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38 smokers and 104 non-smokers took part (14 did not answer). </a:t>
            </a:r>
          </a:p>
          <a:p>
            <a:endParaRPr lang="en-GB" sz="2400" dirty="0" smtClean="0"/>
          </a:p>
          <a:p>
            <a:r>
              <a:rPr lang="en-GB" sz="2400" dirty="0" smtClean="0"/>
              <a:t>Of </a:t>
            </a:r>
            <a:r>
              <a:rPr lang="en-GB" sz="2400" dirty="0"/>
              <a:t>the 38 smokers who took part </a:t>
            </a:r>
            <a:r>
              <a:rPr lang="en-GB" sz="2400" dirty="0" smtClean="0"/>
              <a:t>32% </a:t>
            </a:r>
            <a:r>
              <a:rPr lang="en-GB" sz="2400" dirty="0"/>
              <a:t>smoke 16-20 cigarettes a day and over half </a:t>
            </a:r>
            <a:r>
              <a:rPr lang="en-GB" sz="2400" dirty="0" smtClean="0"/>
              <a:t>had </a:t>
            </a:r>
            <a:r>
              <a:rPr lang="en-GB" sz="2400" dirty="0"/>
              <a:t>tried to quit at one point in their </a:t>
            </a:r>
            <a:r>
              <a:rPr lang="en-GB" sz="2400" dirty="0" smtClean="0"/>
              <a:t>lives:</a:t>
            </a:r>
          </a:p>
          <a:p>
            <a:pPr lvl="1"/>
            <a:r>
              <a:rPr lang="en-GB" sz="2000" dirty="0" smtClean="0"/>
              <a:t> </a:t>
            </a:r>
            <a:r>
              <a:rPr lang="en-GB" sz="2000" dirty="0"/>
              <a:t>8 using e-cigarettes </a:t>
            </a:r>
            <a:endParaRPr lang="en-GB" sz="2000" dirty="0" smtClean="0"/>
          </a:p>
          <a:p>
            <a:pPr lvl="1"/>
            <a:r>
              <a:rPr lang="en-GB" sz="2000" dirty="0" smtClean="0"/>
              <a:t>16 </a:t>
            </a:r>
            <a:r>
              <a:rPr lang="en-GB" sz="2000" dirty="0"/>
              <a:t>using nicotine replacement </a:t>
            </a:r>
            <a:r>
              <a:rPr lang="en-GB" sz="2000" dirty="0" smtClean="0"/>
              <a:t>therapy</a:t>
            </a:r>
          </a:p>
          <a:p>
            <a:pPr lvl="1"/>
            <a:r>
              <a:rPr lang="en-GB" sz="2000" dirty="0" smtClean="0"/>
              <a:t>3 using will power. </a:t>
            </a:r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total number of cigarettes smoked per day was approximately 658 (average of 17 per day). </a:t>
            </a:r>
          </a:p>
        </p:txBody>
      </p:sp>
    </p:spTree>
    <p:extLst>
      <p:ext uri="{BB962C8B-B14F-4D97-AF65-F5344CB8AC3E}">
        <p14:creationId xmlns:p14="http://schemas.microsoft.com/office/powerpoint/2010/main" val="8434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284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Findings: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Those who smoked from 5 to 15 cigarettes a day averaged 15 years as a smoker.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Those who smoked between 16 and 30 a day averaged 31 years as a smoker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/>
              <a:t>This shows a possible link between amount of time a person has smoked and a higher number of cigarettes per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00200" cy="5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Findings: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40</a:t>
            </a:r>
            <a:r>
              <a:rPr lang="en-GB" sz="2800" dirty="0"/>
              <a:t> (26%) of the 156 were ex-smokers and the time since their last cigarette ranged from </a:t>
            </a:r>
            <a:r>
              <a:rPr lang="en-GB" sz="2800" b="1" dirty="0"/>
              <a:t>1 day </a:t>
            </a:r>
            <a:r>
              <a:rPr lang="en-GB" sz="2800" dirty="0"/>
              <a:t>to </a:t>
            </a:r>
            <a:r>
              <a:rPr lang="en-GB" sz="2800" b="1" dirty="0"/>
              <a:t>50 years</a:t>
            </a:r>
            <a:r>
              <a:rPr lang="en-GB" sz="2800" dirty="0"/>
              <a:t>. </a:t>
            </a:r>
          </a:p>
          <a:p>
            <a:endParaRPr lang="en-GB" sz="2800" dirty="0" smtClean="0"/>
          </a:p>
          <a:p>
            <a:r>
              <a:rPr lang="en-GB" sz="2800" dirty="0"/>
              <a:t>Smokers who had tried to quit had smoked slightly longer but smoked slightly less on average than those who had never tried to quit.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00200" cy="5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8" y="116632"/>
            <a:ext cx="2520280" cy="80879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664780"/>
            <a:ext cx="8964488" cy="21932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52" y="158959"/>
            <a:ext cx="8229600" cy="1143000"/>
          </a:xfrm>
        </p:spPr>
        <p:txBody>
          <a:bodyPr/>
          <a:lstStyle/>
          <a:p>
            <a:r>
              <a:rPr lang="en-GB" dirty="0" smtClean="0"/>
              <a:t>                 </a:t>
            </a:r>
            <a:r>
              <a:rPr lang="en-GB" sz="3200" b="1" dirty="0" smtClean="0"/>
              <a:t>Findings</a:t>
            </a:r>
            <a:r>
              <a:rPr lang="en-GB" sz="3200" b="1" dirty="0"/>
              <a:t>: </a:t>
            </a:r>
            <a:r>
              <a:rPr lang="en-GB" sz="3200" b="1" dirty="0" smtClean="0"/>
              <a:t>feedback</a:t>
            </a:r>
            <a:endParaRPr lang="en-GB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67180"/>
              </p:ext>
            </p:extLst>
          </p:nvPr>
        </p:nvGraphicFramePr>
        <p:xfrm>
          <a:off x="439452" y="12377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8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2348060"/>
              </p:ext>
            </p:extLst>
          </p:nvPr>
        </p:nvGraphicFramePr>
        <p:xfrm>
          <a:off x="1331640" y="2276872"/>
          <a:ext cx="5772474" cy="424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08307770"/>
              </p:ext>
            </p:extLst>
          </p:nvPr>
        </p:nvGraphicFramePr>
        <p:xfrm>
          <a:off x="611560" y="1196752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Findings: feedback</a:t>
            </a:r>
          </a:p>
        </p:txBody>
      </p:sp>
    </p:spTree>
    <p:extLst>
      <p:ext uri="{BB962C8B-B14F-4D97-AF65-F5344CB8AC3E}">
        <p14:creationId xmlns:p14="http://schemas.microsoft.com/office/powerpoint/2010/main" val="1238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664780"/>
            <a:ext cx="8964488" cy="21932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Conclusions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452" y="1235426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Knowledge: </a:t>
            </a:r>
            <a:r>
              <a:rPr lang="en-GB" sz="2400" dirty="0" smtClean="0"/>
              <a:t>mixed with the most significant lack of knowledge on the percentage of lung cancers in men caused by smoking.  </a:t>
            </a:r>
          </a:p>
          <a:p>
            <a:r>
              <a:rPr lang="en-GB" sz="2400" b="1" dirty="0" smtClean="0"/>
              <a:t>Behaviour: </a:t>
            </a:r>
            <a:r>
              <a:rPr lang="en-GB" sz="2400" dirty="0" smtClean="0"/>
              <a:t>there were some links between behaviour and knowledge, but little difference between smokers and non-smokers on this. </a:t>
            </a:r>
          </a:p>
          <a:p>
            <a:r>
              <a:rPr lang="en-GB" sz="2400" b="1" dirty="0" smtClean="0"/>
              <a:t>Intervention: </a:t>
            </a:r>
            <a:r>
              <a:rPr lang="en-GB" sz="2400" dirty="0" smtClean="0"/>
              <a:t>feedback for the intervention was positive and 39% felt they had improved knowledge, however further exploration is needed around the large percentage who felt their knowledge had stayed the same.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51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6052" y="502071"/>
            <a:ext cx="3045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Why we did it?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557808" y="1556791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</a:t>
            </a:r>
            <a:r>
              <a:rPr lang="en-GB" sz="2800" dirty="0" smtClean="0"/>
              <a:t>Quit with Us intervention </a:t>
            </a:r>
            <a:r>
              <a:rPr lang="en-GB" sz="2800" dirty="0"/>
              <a:t>was designed to </a:t>
            </a:r>
            <a:r>
              <a:rPr lang="en-GB" sz="2800" dirty="0" smtClean="0"/>
              <a:t>gauge: 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effectiveness </a:t>
            </a:r>
            <a:r>
              <a:rPr lang="en-GB" sz="2800" dirty="0"/>
              <a:t>of </a:t>
            </a:r>
            <a:r>
              <a:rPr lang="en-GB" sz="2800" dirty="0" smtClean="0"/>
              <a:t>community charity shops in providing brief intervention for smoking cessation;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asses knowledge and behaviour among customers;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raise awareness </a:t>
            </a:r>
            <a:r>
              <a:rPr lang="en-GB" sz="2800" dirty="0"/>
              <a:t>of the </a:t>
            </a:r>
            <a:r>
              <a:rPr lang="en-GB" sz="2800" dirty="0" smtClean="0"/>
              <a:t>health risks associated with smoking.</a:t>
            </a:r>
            <a:endParaRPr lang="en-GB" sz="2800" dirty="0"/>
          </a:p>
          <a:p>
            <a:r>
              <a:rPr lang="en-GB" sz="3200" b="1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65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3" y="4808797"/>
            <a:ext cx="8748465" cy="20492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579" y="1196752"/>
            <a:ext cx="79208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Further analysis of the data relation to intention to quit.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Follow-up phone calls to smokers to test knowledge of smoking cessation techniques among smokers and any intention or action on quitting.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Focus more on smokers as this group yielded the most interesting results with most scope for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Extend the project to all 65 Tenovus shops.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 partnership with other smoking cessation organisations.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2555776" y="407293"/>
            <a:ext cx="4632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             Future Research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9551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1880" y="6731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/>
              <a:t>Any Questions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79461" y="213285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Maura Matthews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Health and Wellbeing </a:t>
            </a:r>
            <a:r>
              <a:rPr lang="en-GB" sz="2400" dirty="0" smtClean="0">
                <a:solidFill>
                  <a:srgbClr val="0070C0"/>
                </a:solidFill>
              </a:rPr>
              <a:t>Development Manager</a:t>
            </a:r>
            <a:r>
              <a:rPr lang="en-GB" sz="2400" dirty="0">
                <a:solidFill>
                  <a:srgbClr val="0070C0"/>
                </a:solidFill>
              </a:rPr>
              <a:t/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  <a:hlinkClick r:id="rId3"/>
              </a:rPr>
              <a:t>Maura.matthews@tenovus.org.uk</a:t>
            </a:r>
            <a:r>
              <a:rPr lang="en-GB" sz="2400" dirty="0">
                <a:solidFill>
                  <a:srgbClr val="0070C0"/>
                </a:solidFill>
              </a:rPr>
              <a:t/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Direct Line: </a:t>
            </a:r>
            <a:r>
              <a:rPr lang="en-GB" sz="2400" dirty="0" smtClean="0">
                <a:solidFill>
                  <a:srgbClr val="0070C0"/>
                </a:solidFill>
              </a:rPr>
              <a:t>02920768871</a:t>
            </a:r>
          </a:p>
          <a:p>
            <a:pPr algn="ctr"/>
            <a:endParaRPr lang="en-GB" sz="2400" dirty="0">
              <a:solidFill>
                <a:srgbClr val="0070C0"/>
              </a:solidFill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Dr Sioned Pearce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Research Officer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  <a:hlinkClick r:id="rId4"/>
              </a:rPr>
              <a:t>Sioned.pearce@tenovus.org.uk</a:t>
            </a:r>
            <a:endParaRPr lang="en-GB" sz="2400" dirty="0" smtClean="0">
              <a:solidFill>
                <a:srgbClr val="0070C0"/>
              </a:solidFill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Direct Line: 02920768874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26062"/>
            <a:ext cx="2520280" cy="808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4972" y="1704033"/>
            <a:ext cx="6475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37021"/>
                </a:solidFill>
              </a:rPr>
              <a:t>Thank you for listening</a:t>
            </a:r>
            <a:endParaRPr lang="en-GB" sz="8000" dirty="0">
              <a:solidFill>
                <a:srgbClr val="F37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73048" cy="6331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7808" y="323146"/>
            <a:ext cx="5685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 Welsh Context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Lung cancer remains a major health problem in </a:t>
            </a:r>
            <a:r>
              <a:rPr lang="en-GB" sz="2400" dirty="0" smtClean="0"/>
              <a:t>Wales, it is the most </a:t>
            </a:r>
            <a:r>
              <a:rPr lang="en-GB" sz="2400" dirty="0"/>
              <a:t>common cancer affecting both men and </a:t>
            </a:r>
            <a:r>
              <a:rPr lang="en-GB" sz="2400" dirty="0" smtClean="0"/>
              <a:t>women.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21% of the Welsh Population currently Smoke (Welsh Health Survey, 2013).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Mortality rates remain disappointingly high, with the poorest survival </a:t>
            </a:r>
            <a:r>
              <a:rPr lang="en-GB" sz="2400" dirty="0" smtClean="0"/>
              <a:t>rates </a:t>
            </a:r>
            <a:r>
              <a:rPr lang="en-GB" sz="2400" dirty="0"/>
              <a:t>found within areas with the highest indices of social deprivation. 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There is an increase </a:t>
            </a:r>
            <a:r>
              <a:rPr lang="en-GB" sz="2400" dirty="0"/>
              <a:t>in the incidence in women, reflecting the changes in the prevalence of tobacco smoking within the </a:t>
            </a:r>
            <a:r>
              <a:rPr lang="en-GB" sz="2400" dirty="0" smtClean="0"/>
              <a:t>population (</a:t>
            </a:r>
            <a:r>
              <a:rPr lang="en-GB" sz="2400" i="1" dirty="0" smtClean="0"/>
              <a:t>Welsh </a:t>
            </a:r>
            <a:r>
              <a:rPr lang="en-GB" sz="2400" i="1" dirty="0"/>
              <a:t>Cancer Intelligence and Surveillance Unit, 2011</a:t>
            </a:r>
            <a:r>
              <a:rPr lang="en-GB" sz="2400" i="1" dirty="0" smtClean="0"/>
              <a:t>).</a:t>
            </a:r>
            <a:endParaRPr lang="en-GB" sz="2400" i="1" dirty="0"/>
          </a:p>
          <a:p>
            <a:endParaRPr lang="en-GB" sz="28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8964488" cy="2208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3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3" y="116632"/>
            <a:ext cx="2520280" cy="808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1879" y="326062"/>
            <a:ext cx="2456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Background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340768"/>
            <a:ext cx="84249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Largest single preventable course of ill health and premature death in Wales, causing 5,650 deaths per year.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Leading cause of health inequalities.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Significant burden on the NHS, 20% of all hospital admissions (Tobacco Control Action Plan, 2012).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Cost to the NHS £386 million (Tobacco Control Action Plan, 2012), 7% of total health care expenditure in Wales.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34 million working days lost as a result of smoking related disease in England and Wales (Parrott &amp; Godfrey, 2004)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383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9883" r="7147" b="3636"/>
          <a:stretch>
            <a:fillRect/>
          </a:stretch>
        </p:blipFill>
        <p:spPr bwMode="auto">
          <a:xfrm>
            <a:off x="5326411" y="1495399"/>
            <a:ext cx="3350045" cy="480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21026" y="863571"/>
            <a:ext cx="3960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>
                <a:latin typeface="+mn-lt"/>
              </a:rPr>
              <a:t>Deprivation</a:t>
            </a:r>
            <a:endParaRPr lang="en-US" b="1" dirty="0">
              <a:latin typeface="+mn-lt"/>
            </a:endParaRPr>
          </a:p>
        </p:txBody>
      </p:sp>
      <p:pic>
        <p:nvPicPr>
          <p:cNvPr id="9220" name="Picture 4" descr="lung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24323" r="28340" b="7971"/>
          <a:stretch>
            <a:fillRect/>
          </a:stretch>
        </p:blipFill>
        <p:spPr bwMode="auto">
          <a:xfrm>
            <a:off x="0" y="1549488"/>
            <a:ext cx="3691866" cy="47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520" y="838150"/>
            <a:ext cx="396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>
                <a:latin typeface="+mn-lt"/>
              </a:rPr>
              <a:t>Lung Cancer Incidence</a:t>
            </a:r>
            <a:endParaRPr lang="en-US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6923" y="104712"/>
            <a:ext cx="282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Historical Context</a:t>
            </a:r>
            <a:endParaRPr lang="en-GB" sz="2800" b="1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76468" y="2420888"/>
            <a:ext cx="1271595" cy="1880709"/>
            <a:chOff x="431" y="1570"/>
            <a:chExt cx="1270" cy="68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1" y="1570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31" y="1751"/>
              <a:ext cx="136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31" y="1933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1" y="2114"/>
              <a:ext cx="136" cy="1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67" y="1570"/>
              <a:ext cx="113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/>
                <a:t>Significantly High</a:t>
              </a:r>
              <a:endParaRPr lang="en-US" sz="100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67" y="1733"/>
              <a:ext cx="113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/>
                <a:t>High</a:t>
              </a:r>
              <a:endParaRPr lang="en-US" sz="100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67" y="1915"/>
              <a:ext cx="113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/>
                <a:t>Low</a:t>
              </a:r>
              <a:endParaRPr lang="en-US" sz="1000" dirty="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67" y="2114"/>
              <a:ext cx="113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/>
                <a:t>Significantly Low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2234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al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39798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lung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24323" r="28340" b="7971"/>
          <a:stretch>
            <a:fillRect/>
          </a:stretch>
        </p:blipFill>
        <p:spPr bwMode="auto">
          <a:xfrm>
            <a:off x="139700" y="765175"/>
            <a:ext cx="43068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254000"/>
            <a:ext cx="396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/>
              <a:t>Lung Cancer Incidence</a:t>
            </a:r>
            <a:endParaRPr lang="en-US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83188" y="260350"/>
            <a:ext cx="396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/>
              <a:t>Coal Fields of Wales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Why use Charity Shops?</a:t>
            </a:r>
            <a:br>
              <a:rPr lang="en-GB" sz="4000" b="1" dirty="0" smtClean="0"/>
            </a:br>
            <a:endParaRPr lang="en-GB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045102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GB" sz="2400" dirty="0" smtClean="0"/>
              <a:t>They </a:t>
            </a:r>
            <a:r>
              <a:rPr lang="en-GB" sz="2400" dirty="0"/>
              <a:t>are accessible, on every high street in key </a:t>
            </a:r>
            <a:r>
              <a:rPr lang="en-GB" sz="2400" dirty="0" smtClean="0"/>
              <a:t>locations.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 smtClean="0"/>
              <a:t>They </a:t>
            </a:r>
            <a:r>
              <a:rPr lang="en-GB" sz="2400" dirty="0"/>
              <a:t>receive </a:t>
            </a:r>
            <a:r>
              <a:rPr lang="en-GB" sz="2400" dirty="0" smtClean="0"/>
              <a:t>thousands of </a:t>
            </a:r>
            <a:r>
              <a:rPr lang="en-GB" sz="2400" dirty="0"/>
              <a:t>visits a </a:t>
            </a:r>
            <a:r>
              <a:rPr lang="en-GB" sz="2400" dirty="0" smtClean="0"/>
              <a:t>year (90,000 transactions annually).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 smtClean="0"/>
              <a:t>Research shows that members of the public identify with charity shops more than other retail outlets because of the cause they support, affordability and vested interest through stock (</a:t>
            </a:r>
            <a:r>
              <a:rPr lang="en-US" sz="2400" dirty="0" smtClean="0"/>
              <a:t>Horne &amp; </a:t>
            </a:r>
            <a:r>
              <a:rPr lang="en-US" sz="2400" dirty="0" err="1" smtClean="0"/>
              <a:t>Maddrell</a:t>
            </a:r>
            <a:r>
              <a:rPr lang="en-US" sz="2400" dirty="0" smtClean="0"/>
              <a:t>, 2004)</a:t>
            </a:r>
            <a:endParaRPr lang="en-GB" sz="2400" dirty="0" smtClean="0"/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 smtClean="0"/>
              <a:t>Many Tenovus shops  are located  </a:t>
            </a:r>
            <a:r>
              <a:rPr lang="en-GB" sz="2400" dirty="0"/>
              <a:t>in deprived </a:t>
            </a:r>
            <a:r>
              <a:rPr lang="en-GB" sz="2400" dirty="0" smtClean="0"/>
              <a:t>areas. (27% </a:t>
            </a:r>
            <a:r>
              <a:rPr lang="en-GB" sz="2400" dirty="0"/>
              <a:t> </a:t>
            </a:r>
            <a:r>
              <a:rPr lang="en-GB" sz="2400" dirty="0" smtClean="0"/>
              <a:t>in the first 300 LSOA, WIMD, 18% in the first 100).</a:t>
            </a:r>
          </a:p>
          <a:p>
            <a:pPr marL="285750" indent="-285750"/>
            <a:endParaRPr lang="en-GB" sz="2400" i="1" dirty="0" smtClean="0"/>
          </a:p>
          <a:p>
            <a:pPr marL="285750" indent="-285750"/>
            <a:r>
              <a:rPr lang="en-GB" sz="2400" dirty="0" smtClean="0"/>
              <a:t>Previous successful campaigns delivered through this mechanism such as the Here Comes the Sun Campaign. (76% respondents felt comfortable asking for health advice in a Tenovus shop).</a:t>
            </a:r>
            <a:endParaRPr lang="en-GB" sz="2400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909"/>
            <a:ext cx="2016224" cy="6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70830"/>
            <a:ext cx="2520280" cy="808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9872" y="333293"/>
            <a:ext cx="374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Research Methods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395" y="1191371"/>
            <a:ext cx="824971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cs typeface="Tahoma" pitchFamily="34" charset="0"/>
              </a:rPr>
              <a:t>45 Welsh Tenovus charity shops were offered to participate in the campaign.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cs typeface="Tahoma" pitchFamily="34" charset="0"/>
              </a:rPr>
              <a:t>B</a:t>
            </a:r>
            <a:r>
              <a:rPr lang="en-GB" sz="2400" dirty="0" smtClean="0">
                <a:cs typeface="Tahoma" pitchFamily="34" charset="0"/>
              </a:rPr>
              <a:t>rief intervention for smoking cessation training was offered to all 45 shop mangers provided by Public Health Wales.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cs typeface="Tahoma" pitchFamily="34" charset="0"/>
              </a:rPr>
              <a:t>32 shops were provided with a </a:t>
            </a:r>
            <a:r>
              <a:rPr lang="en-GB" sz="2400" dirty="0">
                <a:cs typeface="Tahoma" pitchFamily="34" charset="0"/>
              </a:rPr>
              <a:t>toolkit </a:t>
            </a:r>
            <a:r>
              <a:rPr lang="en-GB" sz="2400" dirty="0" smtClean="0">
                <a:cs typeface="Tahoma" pitchFamily="34" charset="0"/>
              </a:rPr>
              <a:t>containing  Welsh Government quit pack, quiz/survey, </a:t>
            </a:r>
            <a:r>
              <a:rPr lang="en-GB" sz="2400" dirty="0">
                <a:cs typeface="Tahoma" pitchFamily="34" charset="0"/>
              </a:rPr>
              <a:t>promotional </a:t>
            </a:r>
            <a:r>
              <a:rPr lang="en-GB" sz="2400" dirty="0" smtClean="0">
                <a:cs typeface="Tahoma" pitchFamily="34" charset="0"/>
              </a:rPr>
              <a:t>materials, posters, window tags.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cs typeface="Tahoma" pitchFamily="34" charset="0"/>
              </a:rPr>
              <a:t>10 shops within close proximity to level 3 pharmacy smoking cessation services were given Tenovus referral cards.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dirty="0"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dirty="0">
              <a:cs typeface="Tahom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3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1428</Words>
  <Application>Microsoft Macintosh PowerPoint</Application>
  <PresentationFormat>On-screen Show (4:3)</PresentationFormat>
  <Paragraphs>176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use Charity Shops?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Findings: knowledge</vt:lpstr>
      <vt:lpstr>What is the cost of smoking 20 a day for 1 year?</vt:lpstr>
      <vt:lpstr>PowerPoint Presentation</vt:lpstr>
      <vt:lpstr>Findings: knowledge</vt:lpstr>
      <vt:lpstr>What percentage of people in Wales smoke? (%) </vt:lpstr>
      <vt:lpstr>How much does it cost every year to smoke 20 cigarettes a day? (%) </vt:lpstr>
      <vt:lpstr>What percentage of lung cancer is due to smoking? (%) </vt:lpstr>
      <vt:lpstr>How many chemicals are there in one cigarette? (%) </vt:lpstr>
      <vt:lpstr>How long does it take for nicotine to leave your body  when you stop smoking? (%)</vt:lpstr>
      <vt:lpstr>Is there an increased risk of developing cancer if you smoke and drink alcohol at the same time? (%) </vt:lpstr>
      <vt:lpstr>                 Findings: behaviour</vt:lpstr>
      <vt:lpstr>Findings: behaviour</vt:lpstr>
      <vt:lpstr>Findings: behaviour</vt:lpstr>
      <vt:lpstr>                 Findings: feedback</vt:lpstr>
      <vt:lpstr>Findings: feedback</vt:lpstr>
      <vt:lpstr>Conclusions</vt:lpstr>
      <vt:lpstr>             Future Research</vt:lpstr>
      <vt:lpstr>PowerPoint Presentation</vt:lpstr>
      <vt:lpstr>PowerPoint Presentation</vt:lpstr>
    </vt:vector>
  </TitlesOfParts>
  <Company>Tenovus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Pritchard</dc:creator>
  <cp:lastModifiedBy>Monique Tomlinson</cp:lastModifiedBy>
  <cp:revision>70</cp:revision>
  <dcterms:created xsi:type="dcterms:W3CDTF">2013-03-06T10:07:55Z</dcterms:created>
  <dcterms:modified xsi:type="dcterms:W3CDTF">2014-06-11T10:02:49Z</dcterms:modified>
</cp:coreProperties>
</file>