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8" r:id="rId2"/>
    <p:sldId id="278" r:id="rId3"/>
    <p:sldId id="290" r:id="rId4"/>
    <p:sldId id="300" r:id="rId5"/>
    <p:sldId id="277" r:id="rId6"/>
    <p:sldId id="289" r:id="rId7"/>
    <p:sldId id="279" r:id="rId8"/>
    <p:sldId id="284" r:id="rId9"/>
    <p:sldId id="301" r:id="rId10"/>
    <p:sldId id="291" r:id="rId11"/>
    <p:sldId id="286" r:id="rId12"/>
    <p:sldId id="261" r:id="rId13"/>
    <p:sldId id="274" r:id="rId14"/>
    <p:sldId id="275" r:id="rId15"/>
    <p:sldId id="259" r:id="rId16"/>
    <p:sldId id="297" r:id="rId17"/>
    <p:sldId id="293" r:id="rId18"/>
    <p:sldId id="280" r:id="rId19"/>
    <p:sldId id="292" r:id="rId20"/>
    <p:sldId id="298" r:id="rId21"/>
    <p:sldId id="260" r:id="rId22"/>
    <p:sldId id="299" r:id="rId23"/>
    <p:sldId id="272" r:id="rId24"/>
    <p:sldId id="283" r:id="rId25"/>
    <p:sldId id="263" r:id="rId2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004B"/>
    <a:srgbClr val="008998"/>
    <a:srgbClr val="8FD400"/>
    <a:srgbClr val="0072CF"/>
    <a:srgbClr val="00C4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393" autoAdjust="0"/>
  </p:normalViewPr>
  <p:slideViewPr>
    <p:cSldViewPr>
      <p:cViewPr>
        <p:scale>
          <a:sx n="50" d="100"/>
          <a:sy n="50" d="100"/>
        </p:scale>
        <p:origin x="-2480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12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02CFA-D7EE-4509-8E29-7E11B9DCD921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CD1C3-85CB-42A7-90E2-EAFF51F374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0015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0D1C5-671E-464C-B19E-F105F3DF7BA0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B33AC-C721-400D-A3AA-7F1ED26C57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695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066EB5-0447-5942-BF20-F253B054F181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Kim to come in here and say.... “When I was</a:t>
            </a:r>
            <a:r>
              <a:rPr lang="en-GB" b="1" baseline="0" dirty="0" smtClean="0"/>
              <a:t> in labour....</a:t>
            </a:r>
          </a:p>
          <a:p>
            <a:endParaRPr lang="en-GB" b="1" baseline="0" dirty="0" smtClean="0"/>
          </a:p>
          <a:p>
            <a:r>
              <a:rPr lang="en-GB" i="1" dirty="0" smtClean="0">
                <a:solidFill>
                  <a:srgbClr val="96004B"/>
                </a:solidFill>
                <a:latin typeface="Bliss"/>
              </a:rPr>
              <a:t>The nurses kept telling me not to but they didn’t tell me why. Then the baby’s heart rate dropped really low and there was a panic, and I couldn’t have a water birth which I was really gutted about. I’ve been told since that all that could have happened because I smoked, but nobody told me while it was happening, they just told me to stop.”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B33AC-C721-400D-A3AA-7F1ED26C5797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b="1" i="1" dirty="0" smtClean="0"/>
              <a:t>KIM TO SAY.... “in antenatal and becomes diluted amongst other medical messages related to being pregnant”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B33AC-C721-400D-A3AA-7F1ED26C5797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KIM TO</a:t>
            </a:r>
            <a:r>
              <a:rPr lang="en-GB" baseline="0" dirty="0" smtClean="0"/>
              <a:t> SAY “Its all very well them telling me I should....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B33AC-C721-400D-A3AA-7F1ED26C5797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Changed practice.... We had agreement with the maternity managers to stop giving out the bounty packs at first contact. (they do get it but much later in pregnancy)</a:t>
            </a:r>
          </a:p>
          <a:p>
            <a:r>
              <a:rPr lang="en-GB" dirty="0" smtClean="0"/>
              <a:t>Collected local women’s stories</a:t>
            </a:r>
            <a:r>
              <a:rPr lang="en-GB" baseline="0" dirty="0" smtClean="0"/>
              <a:t> who had quit smoking and used real women in the magazine.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B33AC-C721-400D-A3AA-7F1ED26C5797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DONT READ,</a:t>
            </a:r>
            <a:r>
              <a:rPr lang="en-GB" baseline="0" dirty="0" smtClean="0"/>
              <a:t> KIM to say this whilst looking at the magazine...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B33AC-C721-400D-A3AA-7F1ED26C5797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B33AC-C721-400D-A3AA-7F1ED26C5797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????? Is </a:t>
            </a:r>
            <a:r>
              <a:rPr lang="en-GB" dirty="0" err="1" smtClean="0"/>
              <a:t>kim</a:t>
            </a:r>
            <a:r>
              <a:rPr lang="en-GB" dirty="0" smtClean="0"/>
              <a:t> supposed to say this?  It wasn’t a quote as such.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B33AC-C721-400D-A3AA-7F1ED26C5797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DISPEL</a:t>
            </a:r>
            <a:r>
              <a:rPr lang="en-GB" baseline="0" dirty="0" smtClean="0"/>
              <a:t> the MYTHS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B33AC-C721-400D-A3AA-7F1ED26C5797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KIM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B33AC-C721-400D-A3AA-7F1ED26C5797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money box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B33AC-C721-400D-A3AA-7F1ED26C5797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We are seen as a good service across the West Midlands and have probably been the most consistent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B33AC-C721-400D-A3AA-7F1ED26C5797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KIM.... </a:t>
            </a:r>
            <a:r>
              <a:rPr lang="en-GB" i="1" dirty="0" smtClean="0"/>
              <a:t>What you’re having, y</a:t>
            </a:r>
            <a:r>
              <a:rPr lang="en-GB" sz="1200" i="1" dirty="0" smtClean="0">
                <a:solidFill>
                  <a:srgbClr val="008998"/>
                </a:solidFill>
                <a:latin typeface="Bliss"/>
              </a:rPr>
              <a:t>ou don’t know what it’s going to look like or anything, and you don’t relate what’s going on inside you to producing another human being.”</a:t>
            </a: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B33AC-C721-400D-A3AA-7F1ED26C5797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B33AC-C721-400D-A3AA-7F1ED26C5797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KIM</a:t>
            </a:r>
            <a:r>
              <a:rPr lang="en-GB" baseline="0" dirty="0" smtClean="0"/>
              <a:t> to say </a:t>
            </a:r>
            <a:r>
              <a:rPr lang="en-GB" sz="1200" i="1" dirty="0" smtClean="0">
                <a:solidFill>
                  <a:srgbClr val="008998"/>
                </a:solidFill>
              </a:rPr>
              <a:t>You have to have a goal, like going to a wedding helps you lose weight. And praise really helps me. When I was stopping smoking I went to the chemist’s every week to get patches. The woman there always said ‘well done’ if I’d gone all week without a fag. It made me feel like I was getting a pat on the head, and felt great.”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B33AC-C721-400D-A3AA-7F1ED26C5797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Introduce Kim at</a:t>
            </a:r>
            <a:r>
              <a:rPr lang="en-GB" b="1" baseline="0" dirty="0" smtClean="0"/>
              <a:t> this point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B33AC-C721-400D-A3AA-7F1ED26C5797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B33AC-C721-400D-A3AA-7F1ED26C5797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Talk about commissioning Creative</a:t>
            </a:r>
            <a:r>
              <a:rPr lang="en-GB" baseline="0" dirty="0" smtClean="0"/>
              <a:t> Health – previous experience in arts and health Kick Ash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B33AC-C721-400D-A3AA-7F1ED26C5797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Partnership</a:t>
            </a:r>
            <a:r>
              <a:rPr lang="en-GB" b="1" baseline="0" dirty="0" smtClean="0"/>
              <a:t> working was crucial and proven so.</a:t>
            </a:r>
          </a:p>
          <a:p>
            <a:r>
              <a:rPr lang="en-GB" b="1" baseline="0" dirty="0" smtClean="0"/>
              <a:t>Explain why we chose the title </a:t>
            </a:r>
            <a:r>
              <a:rPr lang="en-GB" b="1" baseline="0" dirty="0" err="1" smtClean="0"/>
              <a:t>bloomin</a:t>
            </a:r>
            <a:r>
              <a:rPr lang="en-GB" b="1" baseline="0" dirty="0" smtClean="0"/>
              <a:t>’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B33AC-C721-400D-A3AA-7F1ED26C5797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B33AC-C721-400D-A3AA-7F1ED26C5797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KIM TO COME</a:t>
            </a:r>
            <a:r>
              <a:rPr lang="en-GB" baseline="0" dirty="0" smtClean="0"/>
              <a:t> IN... </a:t>
            </a:r>
            <a:r>
              <a:rPr lang="en-GB" baseline="0" dirty="0" err="1" smtClean="0"/>
              <a:t>Arrr</a:t>
            </a:r>
            <a:r>
              <a:rPr lang="en-GB" baseline="0" dirty="0" smtClean="0"/>
              <a:t>.... I </a:t>
            </a:r>
            <a:r>
              <a:rPr lang="en-GB" baseline="0" dirty="0" err="1" smtClean="0"/>
              <a:t>woz</a:t>
            </a:r>
            <a:r>
              <a:rPr lang="en-GB" baseline="0" dirty="0" smtClean="0"/>
              <a:t> in the audience! She </a:t>
            </a:r>
            <a:r>
              <a:rPr lang="en-GB" baseline="0" dirty="0" err="1" smtClean="0"/>
              <a:t>woz</a:t>
            </a:r>
            <a:r>
              <a:rPr lang="en-GB" baseline="0" dirty="0" smtClean="0"/>
              <a:t> really funny she told this story......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B33AC-C721-400D-A3AA-7F1ED26C5797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/>
              <a:t>So we moved onto the hostel where</a:t>
            </a:r>
            <a:r>
              <a:rPr lang="en-GB" b="1" baseline="0" dirty="0" smtClean="0"/>
              <a:t> we </a:t>
            </a:r>
            <a:r>
              <a:rPr lang="en-GB" sz="1200" b="1" dirty="0" smtClean="0">
                <a:solidFill>
                  <a:srgbClr val="008998"/>
                </a:solidFill>
              </a:rPr>
              <a:t>used a visual artist to create pictures for their communal lounge and notice boards for their own flats.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B33AC-C721-400D-A3AA-7F1ED26C5797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B33AC-C721-400D-A3AA-7F1ED26C5797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6F56-BF5C-4955-BBC9-55B1999788BA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4340-7CBD-4F84-A4C5-F441FEEDD1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6F56-BF5C-4955-BBC9-55B1999788BA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4340-7CBD-4F84-A4C5-F441FEEDD1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6F56-BF5C-4955-BBC9-55B1999788BA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4340-7CBD-4F84-A4C5-F441FEEDD1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6F56-BF5C-4955-BBC9-55B1999788BA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4340-7CBD-4F84-A4C5-F441FEEDD1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6F56-BF5C-4955-BBC9-55B1999788BA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4340-7CBD-4F84-A4C5-F441FEEDD1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6F56-BF5C-4955-BBC9-55B1999788BA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4340-7CBD-4F84-A4C5-F441FEEDD1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6F56-BF5C-4955-BBC9-55B1999788BA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4340-7CBD-4F84-A4C5-F441FEEDD1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6F56-BF5C-4955-BBC9-55B1999788BA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4340-7CBD-4F84-A4C5-F441FEEDD1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6F56-BF5C-4955-BBC9-55B1999788BA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4340-7CBD-4F84-A4C5-F441FEEDD1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6F56-BF5C-4955-BBC9-55B1999788BA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4340-7CBD-4F84-A4C5-F441FEEDD1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6F56-BF5C-4955-BBC9-55B1999788BA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4340-7CBD-4F84-A4C5-F441FEEDD1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96F56-BF5C-4955-BBC9-55B1999788BA}" type="datetimeFigureOut">
              <a:rPr lang="en-GB" smtClean="0"/>
              <a:pPr/>
              <a:t>06/06/2014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24340-7CBD-4F84-A4C5-F441FEEDD10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950863"/>
            <a:ext cx="6912768" cy="1470025"/>
          </a:xfrm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b="1" spc="110" dirty="0" smtClean="0">
                <a:ln w="12700">
                  <a:solidFill>
                    <a:srgbClr val="96004B"/>
                  </a:solidFill>
                  <a:prstDash val="solid"/>
                </a:ln>
                <a:solidFill>
                  <a:srgbClr val="00899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liss"/>
              </a:rPr>
              <a:t>Engaging With Pregnant Smokers.....</a:t>
            </a:r>
            <a:br>
              <a:rPr lang="en-GB" sz="3200" b="1" spc="110" dirty="0" smtClean="0">
                <a:ln w="12700">
                  <a:solidFill>
                    <a:srgbClr val="96004B"/>
                  </a:solidFill>
                  <a:prstDash val="solid"/>
                </a:ln>
                <a:solidFill>
                  <a:srgbClr val="00899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liss"/>
              </a:rPr>
            </a:br>
            <a:r>
              <a:rPr lang="en-GB" sz="3200" b="1" spc="110" dirty="0" smtClean="0">
                <a:ln w="12700">
                  <a:solidFill>
                    <a:srgbClr val="96004B"/>
                  </a:solidFill>
                  <a:prstDash val="solid"/>
                </a:ln>
                <a:solidFill>
                  <a:srgbClr val="00899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liss"/>
              </a:rPr>
              <a:t/>
            </a:r>
            <a:br>
              <a:rPr lang="en-GB" sz="3200" b="1" spc="110" dirty="0" smtClean="0">
                <a:ln w="12700">
                  <a:solidFill>
                    <a:srgbClr val="96004B"/>
                  </a:solidFill>
                  <a:prstDash val="solid"/>
                </a:ln>
                <a:solidFill>
                  <a:srgbClr val="00899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liss"/>
              </a:rPr>
            </a:br>
            <a:r>
              <a:rPr lang="en-GB" sz="3200" b="1" spc="110" dirty="0" smtClean="0">
                <a:ln w="12700">
                  <a:solidFill>
                    <a:srgbClr val="96004B"/>
                  </a:solidFill>
                  <a:prstDash val="solid"/>
                </a:ln>
                <a:solidFill>
                  <a:srgbClr val="00899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liss"/>
              </a:rPr>
              <a:t>A Creative </a:t>
            </a:r>
            <a:r>
              <a:rPr lang="en-GB" sz="3200" b="1" spc="110" smtClean="0">
                <a:ln w="12700">
                  <a:solidFill>
                    <a:srgbClr val="96004B"/>
                  </a:solidFill>
                  <a:prstDash val="solid"/>
                </a:ln>
                <a:solidFill>
                  <a:srgbClr val="00899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liss"/>
              </a:rPr>
              <a:t>Arts </a:t>
            </a:r>
            <a:br>
              <a:rPr lang="en-GB" sz="3200" b="1" spc="110" smtClean="0">
                <a:ln w="12700">
                  <a:solidFill>
                    <a:srgbClr val="96004B"/>
                  </a:solidFill>
                  <a:prstDash val="solid"/>
                </a:ln>
                <a:solidFill>
                  <a:srgbClr val="00899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liss"/>
              </a:rPr>
            </a:br>
            <a:r>
              <a:rPr lang="en-GB" sz="3200" b="1" spc="110" smtClean="0">
                <a:ln w="12700">
                  <a:solidFill>
                    <a:srgbClr val="96004B"/>
                  </a:solidFill>
                  <a:prstDash val="solid"/>
                </a:ln>
                <a:solidFill>
                  <a:srgbClr val="00899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liss"/>
              </a:rPr>
              <a:t>Social Marketing Project</a:t>
            </a:r>
            <a:endParaRPr lang="en-GB" sz="3200" b="1" spc="110" dirty="0">
              <a:ln w="12700">
                <a:solidFill>
                  <a:srgbClr val="96004B"/>
                </a:solidFill>
                <a:prstDash val="solid"/>
              </a:ln>
              <a:solidFill>
                <a:srgbClr val="00899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lis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6" y="3501008"/>
            <a:ext cx="6760840" cy="1944216"/>
          </a:xfrm>
          <a:ln w="3175"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800" b="1" spc="100" dirty="0" smtClean="0">
                <a:ln w="11430"/>
                <a:solidFill>
                  <a:srgbClr val="9600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ss"/>
              </a:rPr>
              <a:t>Yvonne Hermon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800" b="1" spc="100" dirty="0" smtClean="0">
                <a:ln w="11430"/>
                <a:solidFill>
                  <a:srgbClr val="9600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ss"/>
              </a:rPr>
              <a:t>Smoking &amp; Pregnancy Coordinator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2800" b="1" spc="100" dirty="0" smtClean="0">
              <a:ln w="11430"/>
              <a:solidFill>
                <a:srgbClr val="9600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is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800" b="1" spc="100" dirty="0" smtClean="0">
                <a:ln w="11430"/>
                <a:solidFill>
                  <a:srgbClr val="9600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iss"/>
              </a:rPr>
              <a:t>Dudley Stop Smoking Service</a:t>
            </a:r>
            <a:endParaRPr lang="en-GB" sz="2800" b="1" spc="100" dirty="0">
              <a:ln w="11430"/>
              <a:solidFill>
                <a:srgbClr val="9600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iss"/>
            </a:endParaRPr>
          </a:p>
        </p:txBody>
      </p:sp>
      <p:pic>
        <p:nvPicPr>
          <p:cNvPr id="15363" name="Picture 4" descr="Bloomin-Land-A4-Patter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0" r="11160" b="70699"/>
          <a:stretch>
            <a:fillRect/>
          </a:stretch>
        </p:blipFill>
        <p:spPr bwMode="auto">
          <a:xfrm rot="-5400000">
            <a:off x="-2482056" y="2482056"/>
            <a:ext cx="6858000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loomin-ID-Col-Med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445224"/>
            <a:ext cx="2592288" cy="119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455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67544" y="1772816"/>
            <a:ext cx="8229600" cy="374441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normalizeH="0" baseline="0" noProof="0" dirty="0" smtClean="0">
                <a:ln w="12700">
                  <a:solidFill>
                    <a:srgbClr val="96004B"/>
                  </a:solidFill>
                  <a:prstDash val="solid"/>
                </a:ln>
                <a:solidFill>
                  <a:srgbClr val="00899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liss"/>
                <a:ea typeface="+mj-ea"/>
                <a:cs typeface="+mj-cs"/>
              </a:rPr>
              <a:t>What did we find out?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liss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GB" sz="4400" b="1" dirty="0" smtClean="0">
                <a:ln w="12700">
                  <a:solidFill>
                    <a:srgbClr val="008998"/>
                  </a:solidFill>
                  <a:prstDash val="solid"/>
                </a:ln>
                <a:solidFill>
                  <a:srgbClr val="96004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liss"/>
              </a:rPr>
              <a:t>AND</a:t>
            </a:r>
          </a:p>
          <a:p>
            <a:pPr lvl="0" algn="ctr">
              <a:spcBef>
                <a:spcPct val="0"/>
              </a:spcBef>
              <a:defRPr/>
            </a:pPr>
            <a:endParaRPr lang="en-GB" sz="4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lis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GB" sz="4400" b="1" dirty="0" smtClean="0">
                <a:ln w="12700">
                  <a:solidFill>
                    <a:srgbClr val="96004B"/>
                  </a:solidFill>
                  <a:prstDash val="solid"/>
                </a:ln>
                <a:solidFill>
                  <a:srgbClr val="00899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liss"/>
              </a:rPr>
              <a:t>What did we do about it?</a:t>
            </a:r>
            <a:endParaRPr lang="en-GB" sz="4400" dirty="0" smtClean="0">
              <a:ln w="12700">
                <a:solidFill>
                  <a:srgbClr val="96004B"/>
                </a:solidFill>
                <a:prstDash val="solid"/>
              </a:ln>
              <a:solidFill>
                <a:srgbClr val="008998"/>
              </a:solidFill>
              <a:latin typeface="Blis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100" normalizeH="0" baseline="0" noProof="0" dirty="0" smtClean="0">
              <a:ln>
                <a:noFill/>
              </a:ln>
              <a:solidFill>
                <a:srgbClr val="9600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400" b="1" spc="100" dirty="0" smtClean="0">
              <a:solidFill>
                <a:srgbClr val="9600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604045"/>
            <a:ext cx="8229600" cy="3057203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GB" dirty="0" smtClean="0"/>
          </a:p>
          <a:p>
            <a:pPr marL="0" indent="0" algn="just">
              <a:buNone/>
            </a:pPr>
            <a:r>
              <a:rPr lang="en-GB" i="1" dirty="0" smtClean="0">
                <a:solidFill>
                  <a:srgbClr val="008998"/>
                </a:solidFill>
                <a:latin typeface="Bliss"/>
              </a:rPr>
              <a:t>“ When I was in labour I kept going out for fags because I was so stressed... Then the baby’s heart rate dropped really low and there was a panic, and I couldn’t have a water birth which I was really gutted about”...</a:t>
            </a:r>
          </a:p>
          <a:p>
            <a:pPr marL="0" indent="0" algn="just">
              <a:buNone/>
            </a:pPr>
            <a:endParaRPr lang="en-GB" i="1" dirty="0" smtClean="0">
              <a:solidFill>
                <a:srgbClr val="96004B"/>
              </a:solidFill>
              <a:latin typeface="Bliss"/>
            </a:endParaRPr>
          </a:p>
          <a:p>
            <a:pPr marL="0" indent="0" algn="just">
              <a:buNone/>
            </a:pPr>
            <a:endParaRPr lang="en-GB" i="1" dirty="0">
              <a:solidFill>
                <a:srgbClr val="96004B"/>
              </a:solidFill>
              <a:latin typeface="Blis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95536" y="764704"/>
            <a:ext cx="8424936" cy="1736646"/>
          </a:xfrm>
          <a:prstGeom prst="roundRect">
            <a:avLst/>
          </a:prstGeom>
          <a:gradFill flip="none" rotWithShape="1">
            <a:gsLst>
              <a:gs pos="0">
                <a:srgbClr val="00C4DF">
                  <a:tint val="66000"/>
                  <a:satMod val="160000"/>
                </a:srgbClr>
              </a:gs>
              <a:gs pos="50000">
                <a:srgbClr val="00C4DF">
                  <a:tint val="44500"/>
                  <a:satMod val="160000"/>
                </a:srgbClr>
              </a:gs>
              <a:gs pos="100000">
                <a:srgbClr val="00C4DF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b="1" dirty="0" smtClean="0">
                <a:solidFill>
                  <a:srgbClr val="0072CF"/>
                </a:solidFill>
                <a:latin typeface="Bliss"/>
              </a:rPr>
              <a:t>Women found current information too clinical and far removed from their everyday life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0" y="5733256"/>
            <a:ext cx="7546032" cy="854968"/>
          </a:xfrm>
        </p:spPr>
        <p:txBody>
          <a:bodyPr>
            <a:normAutofit/>
          </a:bodyPr>
          <a:lstStyle/>
          <a:p>
            <a:pPr algn="r"/>
            <a:r>
              <a:rPr lang="en-GB" sz="3200" b="1" dirty="0" smtClean="0">
                <a:solidFill>
                  <a:srgbClr val="0089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want to be told the risks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636912"/>
            <a:ext cx="8280920" cy="3744416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endParaRPr lang="en-GB" sz="1600" dirty="0" smtClean="0">
              <a:ea typeface="+mn-ea"/>
              <a:cs typeface="+mn-cs"/>
            </a:endParaRPr>
          </a:p>
          <a:p>
            <a:pPr marL="0" indent="0" algn="just">
              <a:spcBef>
                <a:spcPts val="720"/>
              </a:spcBef>
              <a:buFont typeface="Arial" charset="0"/>
              <a:buNone/>
              <a:defRPr/>
            </a:pPr>
            <a:r>
              <a:rPr lang="en-GB" i="1" dirty="0" smtClean="0">
                <a:solidFill>
                  <a:srgbClr val="008998"/>
                </a:solidFill>
                <a:latin typeface="Bliss"/>
              </a:rPr>
              <a:t>“They give you all these leaflets and you don’t know what to look at first. Personally I threw them all in the bin because I thought if they couldn’t be bothered to tell me what to do and what not to do then I couldn’t be bothered to read their leaflets.”</a:t>
            </a:r>
          </a:p>
          <a:p>
            <a:pPr marL="0" indent="0">
              <a:buFont typeface="Arial" charset="0"/>
              <a:buNone/>
              <a:defRPr/>
            </a:pPr>
            <a:endParaRPr lang="en-GB" i="1" dirty="0" smtClean="0">
              <a:solidFill>
                <a:srgbClr val="96004B"/>
              </a:solidFill>
              <a:latin typeface="Calisto MT" pitchFamily="18" charset="0"/>
            </a:endParaRPr>
          </a:p>
          <a:p>
            <a:pPr marL="0" indent="0">
              <a:buFont typeface="Arial" charset="0"/>
              <a:buNone/>
              <a:defRPr/>
            </a:pPr>
            <a:endParaRPr lang="en-GB" i="1" dirty="0" smtClean="0">
              <a:solidFill>
                <a:srgbClr val="96004B"/>
              </a:solidFill>
              <a:latin typeface="Calisto MT" pitchFamily="18" charset="0"/>
              <a:ea typeface="+mn-ea"/>
              <a:cs typeface="+mn-cs"/>
            </a:endParaRPr>
          </a:p>
          <a:p>
            <a:pPr marL="0" indent="0">
              <a:buFont typeface="Arial" charset="0"/>
              <a:buNone/>
              <a:defRPr/>
            </a:pPr>
            <a:endParaRPr lang="en-GB" i="1" dirty="0" smtClean="0">
              <a:solidFill>
                <a:srgbClr val="CF0360"/>
              </a:solidFill>
              <a:latin typeface="Calisto MT" pitchFamily="18" charset="0"/>
            </a:endParaRPr>
          </a:p>
          <a:p>
            <a:pPr>
              <a:defRPr/>
            </a:pPr>
            <a:endParaRPr lang="en-GB" b="1" dirty="0" smtClean="0"/>
          </a:p>
          <a:p>
            <a:pPr>
              <a:defRPr/>
            </a:pPr>
            <a:endParaRPr lang="en-GB" dirty="0" smtClean="0"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3528" y="980728"/>
            <a:ext cx="8460432" cy="1191816"/>
          </a:xfrm>
          <a:prstGeom prst="roundRect">
            <a:avLst/>
          </a:prstGeom>
          <a:gradFill flip="none" rotWithShape="1">
            <a:gsLst>
              <a:gs pos="0">
                <a:srgbClr val="00C4DF">
                  <a:tint val="66000"/>
                  <a:satMod val="160000"/>
                </a:srgbClr>
              </a:gs>
              <a:gs pos="50000">
                <a:srgbClr val="00C4DF">
                  <a:tint val="44500"/>
                  <a:satMod val="160000"/>
                </a:srgbClr>
              </a:gs>
              <a:gs pos="100000">
                <a:srgbClr val="00C4DF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72CF"/>
                </a:solidFill>
                <a:latin typeface="Bliss"/>
              </a:rPr>
              <a:t>Women felt that the smokefree message  was not delivered strongly enough....</a:t>
            </a:r>
          </a:p>
        </p:txBody>
      </p:sp>
    </p:spTree>
    <p:extLst>
      <p:ext uri="{BB962C8B-B14F-4D97-AF65-F5344CB8AC3E}">
        <p14:creationId xmlns:p14="http://schemas.microsoft.com/office/powerpoint/2010/main" val="2909649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20688"/>
            <a:ext cx="8640960" cy="1224136"/>
          </a:xfrm>
          <a:prstGeom prst="roundRect">
            <a:avLst/>
          </a:prstGeom>
          <a:gradFill flip="none" rotWithShape="1">
            <a:gsLst>
              <a:gs pos="0">
                <a:srgbClr val="00C4DF">
                  <a:tint val="66000"/>
                  <a:satMod val="160000"/>
                </a:srgbClr>
              </a:gs>
              <a:gs pos="50000">
                <a:srgbClr val="00C4DF">
                  <a:tint val="44500"/>
                  <a:satMod val="160000"/>
                </a:srgbClr>
              </a:gs>
              <a:gs pos="100000">
                <a:srgbClr val="00C4DF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GB" b="1" dirty="0" smtClean="0">
                <a:solidFill>
                  <a:srgbClr val="0072CF"/>
                </a:solidFill>
                <a:latin typeface="Bliss"/>
              </a:rPr>
              <a:t>Women felt midwives didn’t always understand their addiction</a:t>
            </a:r>
          </a:p>
          <a:p>
            <a:pPr algn="ctr">
              <a:buBlip>
                <a:blip r:embed="rId3"/>
              </a:buBlip>
            </a:pPr>
            <a:endParaRPr lang="en-GB" sz="2800" dirty="0" smtClean="0"/>
          </a:p>
          <a:p>
            <a:pPr algn="ctr">
              <a:buNone/>
            </a:pPr>
            <a:r>
              <a:rPr lang="en-GB" i="1" dirty="0" smtClean="0">
                <a:solidFill>
                  <a:srgbClr val="008998"/>
                </a:solidFill>
                <a:latin typeface="Bliss"/>
              </a:rPr>
              <a:t>“It’s all very well them telling me I should</a:t>
            </a:r>
          </a:p>
          <a:p>
            <a:pPr algn="ctr">
              <a:buNone/>
            </a:pPr>
            <a:r>
              <a:rPr lang="en-GB" i="1" dirty="0" smtClean="0">
                <a:solidFill>
                  <a:srgbClr val="008998"/>
                </a:solidFill>
                <a:latin typeface="Bliss"/>
              </a:rPr>
              <a:t>quit smoking but they don’t understand what</a:t>
            </a:r>
          </a:p>
          <a:p>
            <a:pPr algn="ctr">
              <a:buNone/>
            </a:pPr>
            <a:r>
              <a:rPr lang="en-GB" i="1" dirty="0" smtClean="0">
                <a:solidFill>
                  <a:srgbClr val="008998"/>
                </a:solidFill>
                <a:latin typeface="Bliss"/>
              </a:rPr>
              <a:t>it’s like. I’m addicted to cigarettes, like a drug,</a:t>
            </a:r>
          </a:p>
          <a:p>
            <a:pPr algn="ctr">
              <a:buNone/>
            </a:pPr>
            <a:r>
              <a:rPr lang="en-GB" i="1" dirty="0" smtClean="0">
                <a:solidFill>
                  <a:srgbClr val="008998"/>
                </a:solidFill>
                <a:latin typeface="Bliss"/>
              </a:rPr>
              <a:t>and it’s not easy to give up like they think it</a:t>
            </a:r>
          </a:p>
          <a:p>
            <a:pPr algn="ctr">
              <a:buNone/>
            </a:pPr>
            <a:r>
              <a:rPr lang="en-GB" i="1" dirty="0" smtClean="0">
                <a:solidFill>
                  <a:srgbClr val="008998"/>
                </a:solidFill>
                <a:latin typeface="Bliss"/>
              </a:rPr>
              <a:t>is. They don’t know me, or my life.”</a:t>
            </a:r>
            <a:endParaRPr lang="en-GB" sz="3000" i="1" dirty="0" smtClean="0">
              <a:solidFill>
                <a:srgbClr val="008998"/>
              </a:solidFill>
              <a:latin typeface="Bliss"/>
            </a:endParaRPr>
          </a:p>
          <a:p>
            <a:pPr algn="ctr">
              <a:buNone/>
            </a:pPr>
            <a:endParaRPr lang="en-GB" sz="2800" i="1" dirty="0" smtClean="0">
              <a:solidFill>
                <a:srgbClr val="008998"/>
              </a:solidFill>
              <a:latin typeface="Bliss"/>
            </a:endParaRPr>
          </a:p>
          <a:p>
            <a:pPr algn="ctr">
              <a:buNone/>
            </a:pPr>
            <a:r>
              <a:rPr lang="en-GB" sz="3000" b="1" dirty="0" smtClean="0">
                <a:solidFill>
                  <a:srgbClr val="96004B"/>
                </a:solidFill>
                <a:latin typeface="Bliss"/>
              </a:rPr>
              <a:t>They wanted to be told it how it is – they wanted real stories</a:t>
            </a:r>
          </a:p>
          <a:p>
            <a:pPr algn="ctr">
              <a:buNone/>
            </a:pPr>
            <a:endParaRPr lang="en-GB" sz="2800" i="1" dirty="0" smtClean="0">
              <a:solidFill>
                <a:srgbClr val="008998"/>
              </a:solidFill>
            </a:endParaRPr>
          </a:p>
          <a:p>
            <a:pPr>
              <a:buNone/>
            </a:pPr>
            <a:endParaRPr lang="en-GB" sz="2800" i="1" dirty="0" smtClean="0">
              <a:solidFill>
                <a:srgbClr val="008998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077072"/>
            <a:ext cx="3533726" cy="244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n w="12700">
                  <a:solidFill>
                    <a:srgbClr val="96004B"/>
                  </a:solidFill>
                  <a:prstDash val="solid"/>
                </a:ln>
                <a:solidFill>
                  <a:srgbClr val="00899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liss"/>
              </a:rPr>
              <a:t>So what did we do about it?</a:t>
            </a:r>
            <a:endParaRPr lang="en-GB" b="1" dirty="0">
              <a:ln w="12700">
                <a:solidFill>
                  <a:srgbClr val="96004B"/>
                </a:solidFill>
                <a:prstDash val="solid"/>
              </a:ln>
              <a:solidFill>
                <a:srgbClr val="00899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liss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3092" y="1772816"/>
            <a:ext cx="3279388" cy="4525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Bounty pac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2132856"/>
            <a:ext cx="3312368" cy="239626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en-GB" b="1" spc="100" dirty="0" smtClean="0">
                <a:ln>
                  <a:solidFill>
                    <a:srgbClr val="96004B"/>
                  </a:solidFill>
                </a:ln>
                <a:solidFill>
                  <a:srgbClr val="0089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 Life Stories</a:t>
            </a:r>
            <a:endParaRPr lang="en-GB" b="1" spc="100" dirty="0">
              <a:ln>
                <a:solidFill>
                  <a:srgbClr val="96004B"/>
                </a:solidFill>
              </a:ln>
              <a:solidFill>
                <a:srgbClr val="0089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1844824"/>
            <a:ext cx="813690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i="1" dirty="0" smtClean="0">
                <a:solidFill>
                  <a:srgbClr val="008998"/>
                </a:solidFill>
                <a:latin typeface="Bliss"/>
                <a:cs typeface="Calisto MT" charset="0"/>
              </a:rPr>
              <a:t>“It was some time after my little girl had been found to have a heart defect that I almost accidentally read it could have been caused by me smoking”. </a:t>
            </a:r>
          </a:p>
          <a:p>
            <a:endParaRPr lang="en-US" sz="2800" i="1" dirty="0" smtClean="0">
              <a:solidFill>
                <a:srgbClr val="CF0360"/>
              </a:solidFill>
              <a:latin typeface="Calisto MT" charset="0"/>
              <a:cs typeface="Calisto MT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077072"/>
            <a:ext cx="7048500" cy="2438400"/>
          </a:xfrm>
          <a:prstGeom prst="rect">
            <a:avLst/>
          </a:prstGeom>
          <a:ln w="952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en-GB" b="1" spc="110" dirty="0" smtClean="0">
                <a:ln w="12700">
                  <a:solidFill>
                    <a:srgbClr val="96004B"/>
                  </a:solidFill>
                  <a:prstDash val="solid"/>
                </a:ln>
                <a:solidFill>
                  <a:srgbClr val="00899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else did we find out? </a:t>
            </a:r>
            <a:endParaRPr lang="en-GB" b="1" spc="110" dirty="0">
              <a:ln w="12700">
                <a:solidFill>
                  <a:srgbClr val="96004B"/>
                </a:solidFill>
                <a:prstDash val="solid"/>
              </a:ln>
              <a:solidFill>
                <a:srgbClr val="00899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  <a:prstGeom prst="roundRect">
            <a:avLst/>
          </a:prstGeom>
          <a:gradFill flip="none" rotWithShape="1">
            <a:gsLst>
              <a:gs pos="0">
                <a:srgbClr val="00C4DF">
                  <a:tint val="66000"/>
                  <a:satMod val="160000"/>
                </a:srgbClr>
              </a:gs>
              <a:gs pos="50000">
                <a:srgbClr val="00C4DF">
                  <a:tint val="44500"/>
                  <a:satMod val="160000"/>
                </a:srgbClr>
              </a:gs>
              <a:gs pos="100000">
                <a:srgbClr val="00C4DF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0072CF"/>
                </a:solidFill>
                <a:latin typeface="Bliss"/>
              </a:rPr>
              <a:t>Families are a big influence</a:t>
            </a:r>
            <a:endParaRPr lang="en-GB" sz="3600" b="1" dirty="0">
              <a:solidFill>
                <a:srgbClr val="0072CF"/>
              </a:solidFill>
              <a:latin typeface="Blis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1916832"/>
            <a:ext cx="82089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360000" algn="just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GB" sz="3000" dirty="0" smtClean="0">
                <a:solidFill>
                  <a:srgbClr val="008998"/>
                </a:solidFill>
                <a:latin typeface="Bliss"/>
              </a:rPr>
              <a:t>Women feel alone in their attempt to stop smoking whilst pregnant.</a:t>
            </a:r>
          </a:p>
          <a:p>
            <a:pPr marL="180000" indent="-360000" algn="just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GB" sz="3000" dirty="0" smtClean="0">
                <a:solidFill>
                  <a:srgbClr val="008998"/>
                </a:solidFill>
                <a:latin typeface="Bliss"/>
              </a:rPr>
              <a:t>They are faced with mixed messages from partners and family (who smoke) </a:t>
            </a:r>
          </a:p>
          <a:p>
            <a:pPr marL="180000" indent="-360000" algn="just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GB" sz="3000" dirty="0" smtClean="0">
                <a:solidFill>
                  <a:srgbClr val="008998"/>
                </a:solidFill>
                <a:latin typeface="Bliss"/>
              </a:rPr>
              <a:t>They are often encouraged to carry on smoking and being ‘taunted’ by smokers. </a:t>
            </a:r>
          </a:p>
          <a:p>
            <a:pPr marL="180000" indent="-360000" algn="just">
              <a:spcBef>
                <a:spcPts val="600"/>
              </a:spcBef>
              <a:buBlip>
                <a:blip r:embed="rId3"/>
              </a:buBlip>
            </a:pPr>
            <a:r>
              <a:rPr lang="en-GB" sz="3000" dirty="0" smtClean="0">
                <a:solidFill>
                  <a:srgbClr val="008998"/>
                </a:solidFill>
                <a:latin typeface="Bliss"/>
              </a:rPr>
              <a:t>They felt more people needed to understand the effects of smoking in pregnancy. </a:t>
            </a:r>
            <a:endParaRPr lang="en-GB" sz="3000" dirty="0">
              <a:solidFill>
                <a:srgbClr val="008998"/>
              </a:solidFill>
              <a:latin typeface="Blis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 smtClean="0">
                <a:ln w="12700">
                  <a:solidFill>
                    <a:srgbClr val="96004B"/>
                  </a:solidFill>
                  <a:prstDash val="solid"/>
                </a:ln>
                <a:solidFill>
                  <a:srgbClr val="00899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liss"/>
              </a:rPr>
              <a:t>Spreading the Bloomin’ Word</a:t>
            </a:r>
            <a:endParaRPr lang="en-GB" sz="4000" b="1" dirty="0">
              <a:ln w="12700">
                <a:solidFill>
                  <a:srgbClr val="96004B"/>
                </a:solidFill>
                <a:prstDash val="solid"/>
              </a:ln>
              <a:solidFill>
                <a:srgbClr val="00899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lis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0" y="1700808"/>
            <a:ext cx="3960440" cy="720080"/>
          </a:xfrm>
        </p:spPr>
        <p:txBody>
          <a:bodyPr>
            <a:normAutofit fontScale="85000" lnSpcReduction="20000"/>
          </a:bodyPr>
          <a:lstStyle/>
          <a:p>
            <a:pPr lvl="1">
              <a:buBlip>
                <a:blip r:embed="rId3"/>
              </a:buBlip>
            </a:pPr>
            <a:endParaRPr lang="en-GB" dirty="0" smtClean="0">
              <a:solidFill>
                <a:srgbClr val="008998"/>
              </a:solidFill>
              <a:latin typeface="Bliss"/>
            </a:endParaRPr>
          </a:p>
          <a:p>
            <a:pPr lvl="1" algn="ctr">
              <a:spcBef>
                <a:spcPts val="0"/>
              </a:spcBef>
              <a:buNone/>
            </a:pPr>
            <a:r>
              <a:rPr lang="en-GB" sz="3000" b="1" dirty="0" smtClean="0">
                <a:solidFill>
                  <a:srgbClr val="008998"/>
                </a:solidFill>
                <a:latin typeface="Bliss"/>
              </a:rPr>
              <a:t>Bloomin’ magazine</a:t>
            </a:r>
          </a:p>
          <a:p>
            <a:pPr lvl="1">
              <a:buBlip>
                <a:blip r:embed="rId3"/>
              </a:buBlip>
            </a:pPr>
            <a:endParaRPr lang="en-GB" dirty="0" smtClean="0"/>
          </a:p>
          <a:p>
            <a:pPr lvl="1">
              <a:buNone/>
            </a:pPr>
            <a:endParaRPr lang="en-GB" dirty="0" smtClean="0"/>
          </a:p>
          <a:p>
            <a:pPr lvl="1">
              <a:buBlip>
                <a:blip r:embed="rId3"/>
              </a:buBlip>
            </a:pPr>
            <a:endParaRPr lang="en-GB" dirty="0" smtClean="0"/>
          </a:p>
          <a:p>
            <a:pPr lvl="1">
              <a:buBlip>
                <a:blip r:embed="rId3"/>
              </a:buBlip>
            </a:pPr>
            <a:endParaRPr lang="en-GB" dirty="0" smtClean="0"/>
          </a:p>
          <a:p>
            <a:pPr lvl="1">
              <a:buBlip>
                <a:blip r:embed="rId3"/>
              </a:buBlip>
            </a:pPr>
            <a:endParaRPr lang="en-GB" dirty="0" smtClean="0"/>
          </a:p>
          <a:p>
            <a:pPr lvl="1">
              <a:buBlip>
                <a:blip r:embed="rId3"/>
              </a:buBlip>
            </a:pPr>
            <a:endParaRPr lang="en-GB" dirty="0" smtClean="0"/>
          </a:p>
          <a:p>
            <a:pPr lvl="1">
              <a:buBlip>
                <a:blip r:embed="rId3"/>
              </a:buBlip>
            </a:pPr>
            <a:endParaRPr lang="en-GB" dirty="0" smtClean="0"/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6094" y="2549712"/>
            <a:ext cx="2988354" cy="412429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17" y="1916832"/>
            <a:ext cx="4066198" cy="275803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1520" y="1340768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2800" b="1" dirty="0" smtClean="0">
                <a:solidFill>
                  <a:srgbClr val="008998"/>
                </a:solidFill>
                <a:latin typeface="Bliss"/>
              </a:rPr>
              <a:t>Grandparents evening</a:t>
            </a:r>
          </a:p>
        </p:txBody>
      </p:sp>
      <p:pic>
        <p:nvPicPr>
          <p:cNvPr id="8" name="Picture 7" descr="Safe sleep thermomet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950188">
            <a:off x="703976" y="3947884"/>
            <a:ext cx="1573757" cy="234500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475656" y="6074132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2800" b="1" dirty="0" smtClean="0">
                <a:solidFill>
                  <a:srgbClr val="008998"/>
                </a:solidFill>
                <a:latin typeface="Bliss"/>
              </a:rPr>
              <a:t>Safe Sleep Message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3921299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GB" i="1" dirty="0" smtClean="0">
                <a:solidFill>
                  <a:srgbClr val="008998"/>
                </a:solidFill>
                <a:latin typeface="Bliss"/>
              </a:rPr>
              <a:t>“You get into habits when you smoke see,</a:t>
            </a:r>
          </a:p>
          <a:p>
            <a:pPr algn="ctr">
              <a:buNone/>
            </a:pPr>
            <a:r>
              <a:rPr lang="en-GB" i="1" dirty="0" smtClean="0">
                <a:solidFill>
                  <a:srgbClr val="008998"/>
                </a:solidFill>
                <a:latin typeface="Bliss"/>
              </a:rPr>
              <a:t>like having a fag every time you have a cup of</a:t>
            </a:r>
          </a:p>
          <a:p>
            <a:pPr algn="ctr">
              <a:buNone/>
            </a:pPr>
            <a:r>
              <a:rPr lang="en-GB" i="1" dirty="0" smtClean="0">
                <a:solidFill>
                  <a:srgbClr val="008998"/>
                </a:solidFill>
                <a:latin typeface="Bliss"/>
              </a:rPr>
              <a:t>tea or when a certain programme comes on</a:t>
            </a:r>
          </a:p>
          <a:p>
            <a:pPr algn="ctr">
              <a:buNone/>
            </a:pPr>
            <a:r>
              <a:rPr lang="en-GB" i="1" dirty="0" smtClean="0">
                <a:solidFill>
                  <a:srgbClr val="008998"/>
                </a:solidFill>
                <a:latin typeface="Bliss"/>
              </a:rPr>
              <a:t>the telly, or when you’ve had a row – or just</a:t>
            </a:r>
          </a:p>
          <a:p>
            <a:pPr algn="ctr">
              <a:buNone/>
            </a:pPr>
            <a:r>
              <a:rPr lang="en-GB" i="1" dirty="0" smtClean="0">
                <a:solidFill>
                  <a:srgbClr val="008998"/>
                </a:solidFill>
                <a:latin typeface="Bliss"/>
              </a:rPr>
              <a:t>when you really have nothing better to do.</a:t>
            </a:r>
          </a:p>
          <a:p>
            <a:pPr algn="ctr">
              <a:buNone/>
            </a:pPr>
            <a:r>
              <a:rPr lang="en-GB" i="1" dirty="0" smtClean="0">
                <a:solidFill>
                  <a:srgbClr val="008998"/>
                </a:solidFill>
                <a:latin typeface="Bliss"/>
              </a:rPr>
              <a:t>Now I haven’t even thought about having a</a:t>
            </a:r>
          </a:p>
          <a:p>
            <a:pPr algn="ctr">
              <a:buNone/>
            </a:pPr>
            <a:r>
              <a:rPr lang="en-GB" i="1" dirty="0" smtClean="0">
                <a:solidFill>
                  <a:srgbClr val="008998"/>
                </a:solidFill>
                <a:latin typeface="Bliss"/>
              </a:rPr>
              <a:t>fag while we’ve been making these pictures.</a:t>
            </a:r>
          </a:p>
          <a:p>
            <a:pPr algn="ctr">
              <a:buNone/>
            </a:pPr>
            <a:r>
              <a:rPr lang="en-GB" i="1" dirty="0" smtClean="0">
                <a:solidFill>
                  <a:srgbClr val="008998"/>
                </a:solidFill>
                <a:latin typeface="Bliss"/>
              </a:rPr>
              <a:t>Weird isn’t it?”</a:t>
            </a:r>
            <a:endParaRPr lang="en-GB" b="1" i="1" dirty="0" smtClean="0">
              <a:solidFill>
                <a:srgbClr val="008998"/>
              </a:solidFill>
              <a:latin typeface="Bliss"/>
            </a:endParaRPr>
          </a:p>
          <a:p>
            <a:pPr marL="0" indent="0">
              <a:buNone/>
            </a:pPr>
            <a:endParaRPr lang="en-GB" b="1" dirty="0" smtClean="0"/>
          </a:p>
          <a:p>
            <a:pPr marL="0" indent="0">
              <a:buNone/>
            </a:pPr>
            <a:endParaRPr lang="en-GB" sz="2400" i="1" dirty="0" smtClean="0"/>
          </a:p>
        </p:txBody>
      </p:sp>
      <p:sp>
        <p:nvSpPr>
          <p:cNvPr id="4" name="Content Placeholder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  <a:prstGeom prst="roundRect">
            <a:avLst/>
          </a:prstGeom>
          <a:gradFill flip="none" rotWithShape="1">
            <a:gsLst>
              <a:gs pos="0">
                <a:srgbClr val="00C4DF">
                  <a:tint val="66000"/>
                  <a:satMod val="160000"/>
                </a:srgbClr>
              </a:gs>
              <a:gs pos="50000">
                <a:srgbClr val="00C4DF">
                  <a:tint val="44500"/>
                  <a:satMod val="160000"/>
                </a:srgbClr>
              </a:gs>
              <a:gs pos="100000">
                <a:srgbClr val="00C4DF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Font typeface="Arial" charset="0"/>
              <a:buNone/>
              <a:defRPr/>
            </a:pPr>
            <a:r>
              <a:rPr lang="en-GB" sz="3200" b="1" dirty="0" smtClean="0">
                <a:solidFill>
                  <a:srgbClr val="0072CF"/>
                </a:solidFill>
                <a:latin typeface="Bliss"/>
                <a:ea typeface="+mn-ea"/>
                <a:cs typeface="+mn-cs"/>
              </a:rPr>
              <a:t>Women smoke when they are bored and feel stressed and under pressure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>
                <a:ln w="12700">
                  <a:solidFill>
                    <a:srgbClr val="96004B"/>
                  </a:solidFill>
                  <a:prstDash val="solid"/>
                </a:ln>
                <a:solidFill>
                  <a:srgbClr val="00899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liss"/>
              </a:rPr>
              <a:t>Dudley Stop Smoking &amp; Pregnancy Service</a:t>
            </a:r>
            <a:endParaRPr lang="en-GB" sz="3600" b="1" dirty="0">
              <a:ln w="12700">
                <a:solidFill>
                  <a:srgbClr val="96004B"/>
                </a:solidFill>
                <a:prstDash val="solid"/>
              </a:ln>
              <a:solidFill>
                <a:srgbClr val="00899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lis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872" y="1600200"/>
            <a:ext cx="8229600" cy="478112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40000"/>
              </a:lnSpc>
              <a:buBlip>
                <a:blip r:embed="rId3"/>
              </a:buBlip>
            </a:pPr>
            <a:r>
              <a:rPr lang="en-GB" sz="3300" dirty="0" smtClean="0">
                <a:latin typeface="Bliss"/>
              </a:rPr>
              <a:t>Well established service since 2000</a:t>
            </a:r>
          </a:p>
          <a:p>
            <a:pPr>
              <a:lnSpc>
                <a:spcPct val="140000"/>
              </a:lnSpc>
              <a:buBlip>
                <a:blip r:embed="rId3"/>
              </a:buBlip>
            </a:pPr>
            <a:r>
              <a:rPr lang="en-GB" sz="3300" dirty="0" smtClean="0">
                <a:latin typeface="Bliss"/>
              </a:rPr>
              <a:t>Our quit rate was good - 56%</a:t>
            </a:r>
          </a:p>
          <a:p>
            <a:pPr>
              <a:lnSpc>
                <a:spcPct val="140000"/>
              </a:lnSpc>
              <a:buBlip>
                <a:blip r:embed="rId3"/>
              </a:buBlip>
            </a:pPr>
            <a:r>
              <a:rPr lang="en-GB" sz="3300" dirty="0" smtClean="0">
                <a:latin typeface="Bliss"/>
              </a:rPr>
              <a:t>In 2011/12 we received 796 referrals</a:t>
            </a:r>
          </a:p>
          <a:p>
            <a:pPr>
              <a:lnSpc>
                <a:spcPct val="140000"/>
              </a:lnSpc>
              <a:buBlip>
                <a:blip r:embed="rId3"/>
              </a:buBlip>
            </a:pPr>
            <a:r>
              <a:rPr lang="en-GB" sz="3300" dirty="0" smtClean="0">
                <a:latin typeface="Bliss"/>
              </a:rPr>
              <a:t>however, only: </a:t>
            </a:r>
          </a:p>
          <a:p>
            <a:pPr lvl="1">
              <a:lnSpc>
                <a:spcPct val="140000"/>
              </a:lnSpc>
              <a:buFont typeface="Wingdings" pitchFamily="2" charset="2"/>
              <a:buChar char="§"/>
            </a:pPr>
            <a:r>
              <a:rPr lang="en-GB" dirty="0" smtClean="0">
                <a:latin typeface="Bliss"/>
              </a:rPr>
              <a:t>43% (n346) accepted a F2F contact</a:t>
            </a:r>
          </a:p>
          <a:p>
            <a:pPr lvl="1">
              <a:lnSpc>
                <a:spcPct val="140000"/>
              </a:lnSpc>
              <a:buFont typeface="Wingdings" pitchFamily="2" charset="2"/>
              <a:buChar char="§"/>
            </a:pPr>
            <a:r>
              <a:rPr lang="en-GB" dirty="0" smtClean="0">
                <a:latin typeface="Bliss"/>
              </a:rPr>
              <a:t>265 pregnant smokers set a quit date</a:t>
            </a:r>
          </a:p>
          <a:p>
            <a:pPr lvl="1">
              <a:lnSpc>
                <a:spcPct val="140000"/>
              </a:lnSpc>
              <a:buFont typeface="Wingdings" pitchFamily="2" charset="2"/>
              <a:buChar char="§"/>
            </a:pPr>
            <a:r>
              <a:rPr lang="en-GB" dirty="0" smtClean="0">
                <a:latin typeface="Bliss"/>
              </a:rPr>
              <a:t>149 went on to successfully quit</a:t>
            </a:r>
            <a:r>
              <a:rPr lang="en-GB" sz="2000" dirty="0" smtClean="0">
                <a:latin typeface="Bliss"/>
              </a:rPr>
              <a:t> (measured at 4 weeks)</a:t>
            </a:r>
          </a:p>
          <a:p>
            <a:pPr>
              <a:lnSpc>
                <a:spcPct val="140000"/>
              </a:lnSpc>
              <a:buBlip>
                <a:blip r:embed="rId3"/>
              </a:buBlip>
            </a:pPr>
            <a:r>
              <a:rPr lang="en-GB" sz="3300" dirty="0" smtClean="0">
                <a:latin typeface="Bliss"/>
              </a:rPr>
              <a:t>SATOD – 16.2%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gradFill flip="none" rotWithShape="1">
            <a:gsLst>
              <a:gs pos="0">
                <a:srgbClr val="00C4DF">
                  <a:tint val="66000"/>
                  <a:satMod val="160000"/>
                </a:srgbClr>
              </a:gs>
              <a:gs pos="50000">
                <a:srgbClr val="00C4DF">
                  <a:tint val="44500"/>
                  <a:satMod val="160000"/>
                </a:srgbClr>
              </a:gs>
              <a:gs pos="100000">
                <a:srgbClr val="00C4DF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rgbClr val="0072CF"/>
                </a:solidFill>
                <a:latin typeface="Bliss"/>
              </a:rPr>
              <a:t>Developed some activities to alleviate their boredom</a:t>
            </a:r>
            <a:endParaRPr lang="en-GB" sz="3600" b="1" dirty="0">
              <a:solidFill>
                <a:srgbClr val="0072CF"/>
              </a:solidFill>
              <a:latin typeface="Blis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5373216"/>
            <a:ext cx="8568952" cy="1180728"/>
          </a:xfrm>
        </p:spPr>
        <p:txBody>
          <a:bodyPr/>
          <a:lstStyle/>
          <a:p>
            <a:pPr algn="ctr">
              <a:buNone/>
            </a:pPr>
            <a:r>
              <a:rPr lang="en-GB" sz="3000" b="1" dirty="0" smtClean="0">
                <a:solidFill>
                  <a:srgbClr val="008998"/>
                </a:solidFill>
                <a:latin typeface="Bliss"/>
              </a:rPr>
              <a:t>Exploring the idea of giving women something to do instead of smoking</a:t>
            </a:r>
          </a:p>
          <a:p>
            <a:endParaRPr lang="en-GB" b="1" dirty="0"/>
          </a:p>
        </p:txBody>
      </p:sp>
      <p:pic>
        <p:nvPicPr>
          <p:cNvPr id="4" name="Picture 3" descr="bloomin' resources 2.jpg"/>
          <p:cNvPicPr>
            <a:picLocks noChangeAspect="1"/>
          </p:cNvPicPr>
          <p:nvPr/>
        </p:nvPicPr>
        <p:blipFill>
          <a:blip r:embed="rId3" cstate="print"/>
          <a:srcRect l="10475" t="7659" r="4892" b="7292"/>
          <a:stretch>
            <a:fillRect/>
          </a:stretch>
        </p:blipFill>
        <p:spPr>
          <a:xfrm rot="5400000">
            <a:off x="2815314" y="865206"/>
            <a:ext cx="3627072" cy="515426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764704"/>
            <a:ext cx="8496300" cy="1472381"/>
          </a:xfrm>
          <a:prstGeom prst="roundRect">
            <a:avLst/>
          </a:prstGeom>
          <a:gradFill flip="none" rotWithShape="1">
            <a:gsLst>
              <a:gs pos="0">
                <a:srgbClr val="00C4DF">
                  <a:tint val="66000"/>
                  <a:satMod val="160000"/>
                </a:srgbClr>
              </a:gs>
              <a:gs pos="50000">
                <a:srgbClr val="00C4DF">
                  <a:tint val="44500"/>
                  <a:satMod val="160000"/>
                </a:srgbClr>
              </a:gs>
              <a:gs pos="100000">
                <a:srgbClr val="00C4DF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Font typeface="Arial" charset="0"/>
              <a:buNone/>
              <a:defRPr/>
            </a:pPr>
            <a:r>
              <a:rPr lang="en-GB" sz="3000" b="1" dirty="0" smtClean="0">
                <a:solidFill>
                  <a:srgbClr val="0072CF"/>
                </a:solidFill>
                <a:latin typeface="Bliss"/>
              </a:rPr>
              <a:t>In some cases women found it difficult to make the connection between smoking (and its negative effects) and their unborn baby.</a:t>
            </a:r>
          </a:p>
          <a:p>
            <a:pPr>
              <a:defRPr/>
            </a:pPr>
            <a:endParaRPr lang="en-GB" dirty="0" smtClean="0"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2852936"/>
            <a:ext cx="83529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i="1" dirty="0" smtClean="0">
                <a:solidFill>
                  <a:srgbClr val="008998"/>
                </a:solidFill>
                <a:latin typeface="Bliss"/>
              </a:rPr>
              <a:t>“I actually wanted to smoke more when I was pregnant. I know it sounds cruel, but you only think about yourself when you’re as young as us because you don’t realise....”. </a:t>
            </a:r>
            <a:endParaRPr lang="en-GB" sz="3200" i="1" dirty="0">
              <a:solidFill>
                <a:srgbClr val="008998"/>
              </a:solidFill>
              <a:latin typeface="Bliss"/>
            </a:endParaRPr>
          </a:p>
        </p:txBody>
      </p:sp>
    </p:spTree>
    <p:extLst>
      <p:ext uri="{BB962C8B-B14F-4D97-AF65-F5344CB8AC3E}">
        <p14:creationId xmlns:p14="http://schemas.microsoft.com/office/powerpoint/2010/main" val="86704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gradFill flip="none" rotWithShape="1">
            <a:gsLst>
              <a:gs pos="0">
                <a:srgbClr val="00C4DF">
                  <a:tint val="66000"/>
                  <a:satMod val="160000"/>
                </a:srgbClr>
              </a:gs>
              <a:gs pos="50000">
                <a:srgbClr val="00C4DF">
                  <a:tint val="44500"/>
                  <a:satMod val="160000"/>
                </a:srgbClr>
              </a:gs>
              <a:gs pos="100000">
                <a:srgbClr val="00C4DF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rgbClr val="0072CF"/>
                </a:solidFill>
                <a:latin typeface="Bliss"/>
              </a:rPr>
              <a:t>Strengthening the link</a:t>
            </a:r>
            <a:endParaRPr lang="en-GB" sz="4000" b="1" dirty="0">
              <a:solidFill>
                <a:srgbClr val="0072CF"/>
              </a:solidFill>
              <a:latin typeface="Blis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5301208"/>
            <a:ext cx="8280920" cy="1152128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GB" b="1" dirty="0" smtClean="0">
                <a:solidFill>
                  <a:srgbClr val="008998"/>
                </a:solidFill>
              </a:rPr>
              <a:t>CO monitoring is now established as part of routine antenatal care – but using a ‘real life’ doll</a:t>
            </a:r>
          </a:p>
          <a:p>
            <a:endParaRPr lang="en-GB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628800"/>
            <a:ext cx="5253840" cy="3522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420888"/>
            <a:ext cx="3702784" cy="260940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1763688" y="980728"/>
            <a:ext cx="5531748" cy="646986"/>
          </a:xfrm>
          <a:prstGeom prst="roundRect">
            <a:avLst/>
          </a:prstGeom>
          <a:gradFill flip="none" rotWithShape="1">
            <a:gsLst>
              <a:gs pos="0">
                <a:srgbClr val="00C4DF">
                  <a:tint val="66000"/>
                  <a:satMod val="160000"/>
                </a:srgbClr>
              </a:gs>
              <a:gs pos="50000">
                <a:srgbClr val="00C4DF">
                  <a:tint val="44500"/>
                  <a:satMod val="160000"/>
                </a:srgbClr>
              </a:gs>
              <a:gs pos="100000">
                <a:srgbClr val="00C4D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GB" sz="3200" b="1" dirty="0" smtClean="0">
                <a:solidFill>
                  <a:srgbClr val="0072CF"/>
                </a:solidFill>
                <a:latin typeface="Bliss"/>
              </a:rPr>
              <a:t>Women like being praised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2276872"/>
            <a:ext cx="475252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i="1" dirty="0" smtClean="0">
                <a:solidFill>
                  <a:srgbClr val="008998"/>
                </a:solidFill>
                <a:latin typeface="Bliss"/>
              </a:rPr>
              <a:t>“My midwife said ‘well done’, it made me feel like I was getting a pat on the back, and it felt great”</a:t>
            </a:r>
          </a:p>
          <a:p>
            <a:endParaRPr lang="en-GB" sz="3000" i="1" dirty="0" smtClean="0">
              <a:solidFill>
                <a:srgbClr val="008998"/>
              </a:solidFill>
              <a:latin typeface="Bliss"/>
            </a:endParaRPr>
          </a:p>
          <a:p>
            <a:r>
              <a:rPr lang="en-GB" sz="3000" i="1" dirty="0" smtClean="0">
                <a:solidFill>
                  <a:srgbClr val="008998"/>
                </a:solidFill>
                <a:latin typeface="Bliss"/>
              </a:rPr>
              <a:t>“You have to give up for yourself, not just the baby”</a:t>
            </a:r>
            <a:endParaRPr lang="en-GB" sz="3000" dirty="0">
              <a:solidFill>
                <a:srgbClr val="008998"/>
              </a:solidFill>
              <a:latin typeface="Blis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8531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GB" sz="1600" dirty="0" smtClean="0"/>
          </a:p>
          <a:p>
            <a:pPr>
              <a:lnSpc>
                <a:spcPct val="150000"/>
              </a:lnSpc>
              <a:buBlip>
                <a:blip r:embed="rId3"/>
              </a:buBlip>
            </a:pPr>
            <a:r>
              <a:rPr lang="en-GB" dirty="0" smtClean="0">
                <a:solidFill>
                  <a:srgbClr val="008998"/>
                </a:solidFill>
                <a:latin typeface="Bliss"/>
              </a:rPr>
              <a:t>Raised the agenda of smoking &amp; pregnancy</a:t>
            </a:r>
          </a:p>
          <a:p>
            <a:pPr>
              <a:lnSpc>
                <a:spcPct val="150000"/>
              </a:lnSpc>
              <a:buBlip>
                <a:blip r:embed="rId3"/>
              </a:buBlip>
            </a:pPr>
            <a:r>
              <a:rPr lang="en-GB" dirty="0" smtClean="0">
                <a:solidFill>
                  <a:srgbClr val="008998"/>
                </a:solidFill>
                <a:latin typeface="Bliss"/>
              </a:rPr>
              <a:t>Women receive appropriate information</a:t>
            </a:r>
          </a:p>
          <a:p>
            <a:pPr>
              <a:lnSpc>
                <a:spcPct val="150000"/>
              </a:lnSpc>
              <a:buBlip>
                <a:blip r:embed="rId3"/>
              </a:buBlip>
            </a:pPr>
            <a:r>
              <a:rPr lang="en-GB" dirty="0" smtClean="0">
                <a:solidFill>
                  <a:srgbClr val="008998"/>
                </a:solidFill>
                <a:latin typeface="Bliss"/>
              </a:rPr>
              <a:t>Midwives are listening &amp; engaging with women</a:t>
            </a:r>
          </a:p>
          <a:p>
            <a:pPr>
              <a:lnSpc>
                <a:spcPct val="150000"/>
              </a:lnSpc>
              <a:buBlip>
                <a:blip r:embed="rId3"/>
              </a:buBlip>
            </a:pPr>
            <a:r>
              <a:rPr lang="en-GB" dirty="0" smtClean="0">
                <a:solidFill>
                  <a:srgbClr val="008998"/>
                </a:solidFill>
                <a:latin typeface="Bliss"/>
              </a:rPr>
              <a:t>CO testing is well established</a:t>
            </a:r>
          </a:p>
          <a:p>
            <a:pPr>
              <a:lnSpc>
                <a:spcPct val="110000"/>
              </a:lnSpc>
              <a:buBlip>
                <a:blip r:embed="rId3"/>
              </a:buBlip>
            </a:pPr>
            <a:r>
              <a:rPr lang="en-GB" dirty="0" smtClean="0">
                <a:solidFill>
                  <a:srgbClr val="008998"/>
                </a:solidFill>
                <a:latin typeface="Bliss"/>
              </a:rPr>
              <a:t>Bloomin’ has not only taken off its Blossoming....</a:t>
            </a:r>
          </a:p>
          <a:p>
            <a:pPr>
              <a:buBlip>
                <a:blip r:embed="rId3"/>
              </a:buBlip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n w="12700">
                  <a:solidFill>
                    <a:srgbClr val="96004B"/>
                  </a:solidFill>
                  <a:prstDash val="solid"/>
                </a:ln>
                <a:solidFill>
                  <a:srgbClr val="00899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liss"/>
              </a:rPr>
              <a:t>Ultimate achievement has been the change in practice</a:t>
            </a:r>
            <a:r>
              <a:rPr lang="en-GB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dirty="0"/>
          </a:p>
        </p:txBody>
      </p:sp>
      <p:pic>
        <p:nvPicPr>
          <p:cNvPr id="5" name="Picture 3" descr="Bloomin-ID-Col-Med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517232"/>
            <a:ext cx="1801494" cy="82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2713054" cy="38517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6724" y="260648"/>
            <a:ext cx="2444470" cy="633670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6800" t="14000" r="10000" b="6000"/>
          <a:stretch>
            <a:fillRect/>
          </a:stretch>
        </p:blipFill>
        <p:spPr bwMode="auto">
          <a:xfrm>
            <a:off x="1835696" y="2780928"/>
            <a:ext cx="4752528" cy="3655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Bloomin-ID-Col-Med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168" y="507156"/>
            <a:ext cx="3063688" cy="140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3924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b="1" spc="110" dirty="0" smtClean="0">
                <a:ln w="12700">
                  <a:solidFill>
                    <a:srgbClr val="96004B"/>
                  </a:solidFill>
                  <a:prstDash val="solid"/>
                </a:ln>
                <a:solidFill>
                  <a:srgbClr val="00899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liss"/>
              </a:rPr>
              <a:t>‘Our challenge was to engage, involve and create a range of ways to enable us all to really understand pregnant smokers.  Then develop a concept or brand to be used to encourage behaviour change’ </a:t>
            </a:r>
            <a:endParaRPr lang="en-GB" b="1" spc="110" dirty="0">
              <a:ln w="12700">
                <a:solidFill>
                  <a:srgbClr val="96004B"/>
                </a:solidFill>
                <a:prstDash val="solid"/>
              </a:ln>
              <a:solidFill>
                <a:srgbClr val="00899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lis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5816" y="908720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n w="12700">
                  <a:solidFill>
                    <a:srgbClr val="008998"/>
                  </a:solidFill>
                  <a:prstDash val="solid"/>
                </a:ln>
                <a:solidFill>
                  <a:srgbClr val="96004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Aim</a:t>
            </a:r>
            <a:endParaRPr lang="en-GB" sz="4000" b="1" dirty="0">
              <a:ln w="12700">
                <a:solidFill>
                  <a:srgbClr val="008998"/>
                </a:solidFill>
                <a:prstDash val="solid"/>
              </a:ln>
              <a:solidFill>
                <a:srgbClr val="96004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 smtClean="0">
                <a:ln w="12700">
                  <a:solidFill>
                    <a:srgbClr val="96004B"/>
                  </a:solidFill>
                  <a:prstDash val="solid"/>
                </a:ln>
                <a:solidFill>
                  <a:srgbClr val="00899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liss"/>
              </a:rPr>
              <a:t>So we wanted to find out...</a:t>
            </a:r>
            <a:endParaRPr lang="en-GB" sz="4000" b="1" dirty="0">
              <a:ln w="12700">
                <a:solidFill>
                  <a:srgbClr val="96004B"/>
                </a:solidFill>
                <a:prstDash val="solid"/>
              </a:ln>
              <a:solidFill>
                <a:srgbClr val="00899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liss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buBlip>
                <a:blip r:embed="rId3"/>
              </a:buBlip>
            </a:pPr>
            <a:r>
              <a:rPr lang="en-GB" sz="3000" b="1" dirty="0" smtClean="0">
                <a:solidFill>
                  <a:srgbClr val="008998"/>
                </a:solidFill>
                <a:latin typeface="Bliss"/>
              </a:rPr>
              <a:t>Why do women continue to smoke in pregnancy?</a:t>
            </a:r>
          </a:p>
          <a:p>
            <a:pPr>
              <a:lnSpc>
                <a:spcPct val="110000"/>
              </a:lnSpc>
              <a:buBlip>
                <a:blip r:embed="rId3"/>
              </a:buBlip>
            </a:pPr>
            <a:r>
              <a:rPr lang="en-GB" sz="3000" b="1" dirty="0" smtClean="0">
                <a:solidFill>
                  <a:srgbClr val="96004B"/>
                </a:solidFill>
                <a:latin typeface="Bliss"/>
              </a:rPr>
              <a:t>Does anyone influence her decision to smoke either by helping or hindering</a:t>
            </a:r>
          </a:p>
          <a:p>
            <a:pPr>
              <a:lnSpc>
                <a:spcPct val="110000"/>
              </a:lnSpc>
              <a:buBlip>
                <a:blip r:embed="rId3"/>
              </a:buBlip>
            </a:pPr>
            <a:r>
              <a:rPr lang="en-GB" sz="3000" b="1" dirty="0" smtClean="0">
                <a:solidFill>
                  <a:srgbClr val="008998"/>
                </a:solidFill>
                <a:latin typeface="Bliss"/>
              </a:rPr>
              <a:t>Is there anything that would help her to stop smoking?</a:t>
            </a:r>
          </a:p>
          <a:p>
            <a:pPr>
              <a:lnSpc>
                <a:spcPct val="110000"/>
              </a:lnSpc>
              <a:buBlip>
                <a:blip r:embed="rId3"/>
              </a:buBlip>
            </a:pPr>
            <a:r>
              <a:rPr lang="en-GB" sz="3000" b="1" dirty="0" smtClean="0">
                <a:solidFill>
                  <a:srgbClr val="96004B"/>
                </a:solidFill>
                <a:latin typeface="Bliss"/>
              </a:rPr>
              <a:t>Where do they go for good advice?  Who do they listen to and who do they trust?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 smtClean="0">
                <a:ln w="12700">
                  <a:solidFill>
                    <a:srgbClr val="96004B"/>
                  </a:solidFill>
                  <a:prstDash val="solid"/>
                </a:ln>
                <a:solidFill>
                  <a:srgbClr val="00899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liss"/>
              </a:rPr>
              <a:t>Steering Group Team</a:t>
            </a:r>
            <a:endParaRPr lang="en-GB" sz="4000" b="1" dirty="0">
              <a:ln w="12700">
                <a:solidFill>
                  <a:srgbClr val="96004B"/>
                </a:solidFill>
                <a:prstDash val="solid"/>
              </a:ln>
              <a:solidFill>
                <a:srgbClr val="00899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lis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4997152"/>
          </a:xfrm>
        </p:spPr>
        <p:txBody>
          <a:bodyPr>
            <a:normAutofit fontScale="92500"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3500" b="1" dirty="0" smtClean="0">
                <a:solidFill>
                  <a:srgbClr val="96004B"/>
                </a:solidFill>
                <a:latin typeface="Bliss"/>
              </a:rPr>
              <a:t>Buy in </a:t>
            </a:r>
            <a:r>
              <a:rPr lang="en-GB" sz="3500" dirty="0" smtClean="0">
                <a:latin typeface="Bliss"/>
              </a:rPr>
              <a:t>was crucial – our team were picked: </a:t>
            </a:r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endParaRPr lang="en-GB" sz="2600" dirty="0" smtClean="0">
              <a:latin typeface="Bliss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GB" dirty="0" smtClean="0">
                <a:latin typeface="Bliss"/>
              </a:rPr>
              <a:t>Midwifery Managers to service user</a:t>
            </a:r>
          </a:p>
          <a:p>
            <a:pPr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GB" dirty="0" smtClean="0">
                <a:latin typeface="Bliss"/>
              </a:rPr>
              <a:t>Their knowledge and expertise was vital</a:t>
            </a:r>
          </a:p>
          <a:p>
            <a:pPr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GB" dirty="0" smtClean="0">
                <a:latin typeface="Bliss"/>
              </a:rPr>
              <a:t>It kept us grounded with realistic outcomes</a:t>
            </a:r>
          </a:p>
          <a:p>
            <a:pPr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GB" dirty="0" smtClean="0">
                <a:latin typeface="Bliss"/>
              </a:rPr>
              <a:t>Artists and health professionals worked side by side</a:t>
            </a:r>
          </a:p>
          <a:p>
            <a:pPr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GB" dirty="0" smtClean="0">
                <a:latin typeface="Bliss"/>
              </a:rPr>
              <a:t>The                   project was born....!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>
              <a:latin typeface="Bliss"/>
            </a:endParaRPr>
          </a:p>
        </p:txBody>
      </p:sp>
      <p:pic>
        <p:nvPicPr>
          <p:cNvPr id="4" name="Picture 5" descr="Bloomin-ID-Col-Med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301208"/>
            <a:ext cx="1800200" cy="76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65162"/>
            <a:ext cx="4345059" cy="608817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16016" y="1412776"/>
            <a:ext cx="4248472" cy="3096344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ln w="12700">
                  <a:solidFill>
                    <a:srgbClr val="96004B"/>
                  </a:solidFill>
                  <a:prstDash val="solid"/>
                </a:ln>
                <a:solidFill>
                  <a:srgbClr val="00899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liss"/>
              </a:rPr>
              <a:t>So what did we actually do?....</a:t>
            </a:r>
            <a:endParaRPr lang="en-GB" sz="4000" b="1" dirty="0">
              <a:ln w="12700">
                <a:solidFill>
                  <a:srgbClr val="96004B"/>
                </a:solidFill>
                <a:prstDash val="solid"/>
              </a:ln>
              <a:solidFill>
                <a:srgbClr val="00899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lis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224" y="404664"/>
            <a:ext cx="8476256" cy="1152128"/>
          </a:xfrm>
          <a:prstGeom prst="roundRect">
            <a:avLst/>
          </a:prstGeom>
          <a:gradFill flip="none" rotWithShape="1">
            <a:gsLst>
              <a:gs pos="0">
                <a:srgbClr val="8FD400">
                  <a:tint val="66000"/>
                  <a:satMod val="160000"/>
                </a:srgbClr>
              </a:gs>
              <a:gs pos="50000">
                <a:srgbClr val="8FD400">
                  <a:tint val="44500"/>
                  <a:satMod val="160000"/>
                </a:srgbClr>
              </a:gs>
              <a:gs pos="100000">
                <a:srgbClr val="8FD40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3900" b="1" dirty="0" smtClean="0">
                <a:solidFill>
                  <a:srgbClr val="008998"/>
                </a:solidFill>
                <a:latin typeface="Bliss"/>
              </a:rPr>
              <a:t>How did we involve comedy, craft and going to social clubs to engage with women?</a:t>
            </a:r>
          </a:p>
          <a:p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844824"/>
            <a:ext cx="5852166" cy="458720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382" y="1855365"/>
            <a:ext cx="7641236" cy="45259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323528" y="332656"/>
            <a:ext cx="8496944" cy="1328023"/>
          </a:xfrm>
          <a:prstGeom prst="roundRect">
            <a:avLst/>
          </a:prstGeom>
          <a:gradFill flip="none" rotWithShape="1">
            <a:gsLst>
              <a:gs pos="0">
                <a:srgbClr val="8FD400">
                  <a:tint val="66000"/>
                  <a:satMod val="160000"/>
                </a:srgbClr>
              </a:gs>
              <a:gs pos="50000">
                <a:srgbClr val="8FD400">
                  <a:tint val="44500"/>
                  <a:satMod val="160000"/>
                </a:srgbClr>
              </a:gs>
              <a:gs pos="100000">
                <a:srgbClr val="8FD400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8998"/>
                </a:solidFill>
                <a:latin typeface="Bliss"/>
              </a:rPr>
              <a:t>We held workshops at a hostel for teenage mothers</a:t>
            </a:r>
            <a:endParaRPr lang="en-GB" sz="3600" b="1" dirty="0">
              <a:solidFill>
                <a:srgbClr val="008998"/>
              </a:solidFill>
              <a:latin typeface="Blis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  <a:prstGeom prst="roundRect">
            <a:avLst/>
          </a:prstGeom>
          <a:gradFill flip="none" rotWithShape="1">
            <a:gsLst>
              <a:gs pos="0">
                <a:srgbClr val="8FD400">
                  <a:tint val="66000"/>
                  <a:satMod val="160000"/>
                </a:srgbClr>
              </a:gs>
              <a:gs pos="50000">
                <a:srgbClr val="8FD400">
                  <a:tint val="44500"/>
                  <a:satMod val="160000"/>
                </a:srgbClr>
              </a:gs>
              <a:gs pos="100000">
                <a:srgbClr val="8FD4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C4DF"/>
            </a:solidFill>
          </a:ln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08998"/>
                </a:solidFill>
              </a:rPr>
              <a:t>We spoke to women in antenatal clinics offering a hand massage</a:t>
            </a:r>
            <a:endParaRPr lang="en-GB" b="1" dirty="0">
              <a:solidFill>
                <a:srgbClr val="008998"/>
              </a:solidFill>
            </a:endParaRPr>
          </a:p>
        </p:txBody>
      </p:sp>
      <p:pic>
        <p:nvPicPr>
          <p:cNvPr id="4" name="Content Placeholder 3" descr="hand mass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799" y="2323547"/>
            <a:ext cx="3600402" cy="3079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1384</Words>
  <Application>Microsoft Macintosh PowerPoint</Application>
  <PresentationFormat>On-screen Show (4:3)</PresentationFormat>
  <Paragraphs>153</Paragraphs>
  <Slides>25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Engaging With Pregnant Smokers.....  A Creative Arts  Social Marketing Project</vt:lpstr>
      <vt:lpstr>Dudley Stop Smoking &amp; Pregnancy Service</vt:lpstr>
      <vt:lpstr>PowerPoint Presentation</vt:lpstr>
      <vt:lpstr>So we wanted to find out...</vt:lpstr>
      <vt:lpstr>Steering Group Team</vt:lpstr>
      <vt:lpstr>So what did we actually do?....</vt:lpstr>
      <vt:lpstr>PowerPoint Presentation</vt:lpstr>
      <vt:lpstr>PowerPoint Presentation</vt:lpstr>
      <vt:lpstr>We spoke to women in antenatal clinics offering a hand massage</vt:lpstr>
      <vt:lpstr>PowerPoint Presentation</vt:lpstr>
      <vt:lpstr>They want to be told the risks</vt:lpstr>
      <vt:lpstr>PowerPoint Presentation</vt:lpstr>
      <vt:lpstr>PowerPoint Presentation</vt:lpstr>
      <vt:lpstr>So what did we do about it?</vt:lpstr>
      <vt:lpstr>Real Life Stories</vt:lpstr>
      <vt:lpstr>What else did we find out? </vt:lpstr>
      <vt:lpstr>Families are a big influence</vt:lpstr>
      <vt:lpstr>Spreading the Bloomin’ Word</vt:lpstr>
      <vt:lpstr>Women smoke when they are bored and feel stressed and under pressure</vt:lpstr>
      <vt:lpstr>Developed some activities to alleviate their boredom</vt:lpstr>
      <vt:lpstr>PowerPoint Presentation</vt:lpstr>
      <vt:lpstr>Strengthening the link</vt:lpstr>
      <vt:lpstr>PowerPoint Presentation</vt:lpstr>
      <vt:lpstr>Ultimate achievement has been the change in practice </vt:lpstr>
      <vt:lpstr>PowerPoint Presentation</vt:lpstr>
    </vt:vector>
  </TitlesOfParts>
  <Company>Dudley MBC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With Pregnant Smokers..... A Creative Arts Approach</dc:title>
  <dc:creator>yvonne.hermon</dc:creator>
  <cp:lastModifiedBy>Monique Tomlinson</cp:lastModifiedBy>
  <cp:revision>126</cp:revision>
  <dcterms:created xsi:type="dcterms:W3CDTF">2014-05-15T12:16:21Z</dcterms:created>
  <dcterms:modified xsi:type="dcterms:W3CDTF">2014-06-06T22:16:33Z</dcterms:modified>
</cp:coreProperties>
</file>