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482" r:id="rId2"/>
    <p:sldId id="546" r:id="rId3"/>
    <p:sldId id="484" r:id="rId4"/>
    <p:sldId id="545" r:id="rId5"/>
    <p:sldId id="519" r:id="rId6"/>
    <p:sldId id="498" r:id="rId7"/>
    <p:sldId id="499" r:id="rId8"/>
    <p:sldId id="500" r:id="rId9"/>
    <p:sldId id="557" r:id="rId10"/>
    <p:sldId id="533" r:id="rId11"/>
    <p:sldId id="549" r:id="rId12"/>
    <p:sldId id="551" r:id="rId13"/>
    <p:sldId id="556" r:id="rId14"/>
    <p:sldId id="552" r:id="rId15"/>
    <p:sldId id="534" r:id="rId16"/>
    <p:sldId id="537" r:id="rId17"/>
    <p:sldId id="555" r:id="rId18"/>
    <p:sldId id="559" r:id="rId19"/>
    <p:sldId id="554" r:id="rId20"/>
    <p:sldId id="538" r:id="rId21"/>
    <p:sldId id="521" r:id="rId22"/>
    <p:sldId id="560" r:id="rId23"/>
    <p:sldId id="515"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9BFAFF"/>
    <a:srgbClr val="B7FCFF"/>
    <a:srgbClr val="51F52B"/>
    <a:srgbClr val="09E7E7"/>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5" autoAdjust="0"/>
    <p:restoredTop sz="53819" autoAdjust="0"/>
  </p:normalViewPr>
  <p:slideViewPr>
    <p:cSldViewPr>
      <p:cViewPr>
        <p:scale>
          <a:sx n="80" d="100"/>
          <a:sy n="80" d="100"/>
        </p:scale>
        <p:origin x="-768" y="330"/>
      </p:cViewPr>
      <p:guideLst>
        <p:guide orient="horz" pos="2160"/>
        <p:guide pos="2880"/>
      </p:guideLst>
    </p:cSldViewPr>
  </p:slideViewPr>
  <p:outlineViewPr>
    <p:cViewPr>
      <p:scale>
        <a:sx n="33" d="100"/>
        <a:sy n="33" d="100"/>
      </p:scale>
      <p:origin x="0" y="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nesll\Desktop\NCSCT%20Evaluation%20Paper\Longitudinal%20Sample%20Character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nesll\Desktop\NCSCT%20Evaluation%20Paper\Longitudinal%20Sample%20Characterist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nesll\Desktop\NCSCT%20Evaluation%20Paper\Longitudinal%20Sample%20Character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solidFill>
          </c:spPr>
          <c:invertIfNegative val="0"/>
          <c:dLbls>
            <c:dLbl>
              <c:idx val="0"/>
              <c:layout>
                <c:manualLayout>
                  <c:x val="-2.8087169747685434E-3"/>
                  <c:y val="6.3330402268263239E-2"/>
                </c:manualLayout>
              </c:layout>
              <c:tx>
                <c:rich>
                  <a:bodyPr/>
                  <a:lstStyle/>
                  <a:p>
                    <a:r>
                      <a:rPr lang="en-US" b="1" dirty="0" smtClean="0">
                        <a:solidFill>
                          <a:schemeClr val="accent1">
                            <a:lumMod val="65000"/>
                            <a:lumOff val="35000"/>
                          </a:schemeClr>
                        </a:solidFill>
                      </a:rPr>
                      <a:t>85%</a:t>
                    </a:r>
                    <a:endParaRPr lang="en-US" b="1" dirty="0">
                      <a:solidFill>
                        <a:schemeClr val="accent1">
                          <a:lumMod val="65000"/>
                          <a:lumOff val="35000"/>
                        </a:schemeClr>
                      </a:solidFill>
                    </a:endParaRPr>
                  </a:p>
                </c:rich>
              </c:tx>
              <c:showLegendKey val="0"/>
              <c:showVal val="1"/>
              <c:showCatName val="0"/>
              <c:showSerName val="0"/>
              <c:showPercent val="0"/>
              <c:showBubbleSize val="0"/>
            </c:dLbl>
            <c:dLbl>
              <c:idx val="1"/>
              <c:layout>
                <c:manualLayout>
                  <c:x val="-2.8087169747685434E-3"/>
                  <c:y val="6.3330402268263225E-2"/>
                </c:manualLayout>
              </c:layout>
              <c:tx>
                <c:rich>
                  <a:bodyPr/>
                  <a:lstStyle/>
                  <a:p>
                    <a:r>
                      <a:rPr lang="en-US" b="1" dirty="0" smtClean="0">
                        <a:solidFill>
                          <a:schemeClr val="accent1">
                            <a:lumMod val="65000"/>
                            <a:lumOff val="35000"/>
                          </a:schemeClr>
                        </a:solidFill>
                      </a:rPr>
                      <a:t>96%</a:t>
                    </a:r>
                    <a:endParaRPr lang="en-US" b="1" dirty="0">
                      <a:solidFill>
                        <a:schemeClr val="accent1">
                          <a:lumMod val="65000"/>
                          <a:lumOff val="35000"/>
                        </a:schemeClr>
                      </a:solidFill>
                    </a:endParaRPr>
                  </a:p>
                </c:rich>
              </c:tx>
              <c:showLegendKey val="0"/>
              <c:showVal val="1"/>
              <c:showCatName val="0"/>
              <c:showSerName val="0"/>
              <c:showPercent val="0"/>
              <c:showBubbleSize val="0"/>
            </c:dLbl>
            <c:dLbl>
              <c:idx val="2"/>
              <c:layout>
                <c:manualLayout>
                  <c:x val="-2.8088275541769988E-3"/>
                  <c:y val="7.1973868148351827E-2"/>
                </c:manualLayout>
              </c:layout>
              <c:tx>
                <c:rich>
                  <a:bodyPr/>
                  <a:lstStyle/>
                  <a:p>
                    <a:r>
                      <a:rPr lang="en-US" b="1" dirty="0" smtClean="0">
                        <a:solidFill>
                          <a:schemeClr val="accent1">
                            <a:lumMod val="65000"/>
                            <a:lumOff val="35000"/>
                          </a:schemeClr>
                        </a:solidFill>
                      </a:rPr>
                      <a:t>94%</a:t>
                    </a:r>
                    <a:endParaRPr lang="en-US" b="1" dirty="0">
                      <a:solidFill>
                        <a:schemeClr val="accent1">
                          <a:lumMod val="65000"/>
                          <a:lumOff val="35000"/>
                        </a:schemeClr>
                      </a:solidFill>
                    </a:endParaRPr>
                  </a:p>
                </c:rich>
              </c:tx>
              <c:showLegendKey val="0"/>
              <c:showVal val="1"/>
              <c:showCatName val="0"/>
              <c:showSerName val="0"/>
              <c:showPercent val="0"/>
              <c:showBubbleSize val="0"/>
            </c:dLbl>
            <c:txPr>
              <a:bodyPr/>
              <a:lstStyle/>
              <a:p>
                <a:pPr>
                  <a:defRPr sz="1600">
                    <a:solidFill>
                      <a:schemeClr val="bg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dLbls>
          <c:cat>
            <c:strRef>
              <c:f>Sheet2!$B$2:$B$4</c:f>
              <c:strCache>
                <c:ptCount val="3"/>
                <c:pt idx="0">
                  <c:v>Pre-training</c:v>
                </c:pt>
                <c:pt idx="1">
                  <c:v>Post-training</c:v>
                </c:pt>
                <c:pt idx="2">
                  <c:v>3m follow up</c:v>
                </c:pt>
              </c:strCache>
            </c:strRef>
          </c:cat>
          <c:val>
            <c:numRef>
              <c:f>Sheet2!$C$2:$C$4</c:f>
              <c:numCache>
                <c:formatCode>General</c:formatCode>
                <c:ptCount val="3"/>
                <c:pt idx="0">
                  <c:v>85</c:v>
                </c:pt>
                <c:pt idx="1">
                  <c:v>96</c:v>
                </c:pt>
                <c:pt idx="2">
                  <c:v>94</c:v>
                </c:pt>
              </c:numCache>
            </c:numRef>
          </c:val>
        </c:ser>
        <c:dLbls>
          <c:showLegendKey val="0"/>
          <c:showVal val="0"/>
          <c:showCatName val="0"/>
          <c:showSerName val="0"/>
          <c:showPercent val="0"/>
          <c:showBubbleSize val="0"/>
        </c:dLbls>
        <c:gapWidth val="55"/>
        <c:axId val="95808512"/>
        <c:axId val="98022144"/>
      </c:barChart>
      <c:catAx>
        <c:axId val="95808512"/>
        <c:scaling>
          <c:orientation val="minMax"/>
        </c:scaling>
        <c:delete val="0"/>
        <c:axPos val="b"/>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98022144"/>
        <c:crosses val="autoZero"/>
        <c:auto val="1"/>
        <c:lblAlgn val="ctr"/>
        <c:lblOffset val="100"/>
        <c:noMultiLvlLbl val="0"/>
      </c:catAx>
      <c:valAx>
        <c:axId val="98022144"/>
        <c:scaling>
          <c:orientation val="minMax"/>
          <c:max val="100"/>
          <c:min val="0"/>
        </c:scaling>
        <c:delete val="0"/>
        <c:axPos val="l"/>
        <c:majorGridlines>
          <c:spPr>
            <a:ln w="3175">
              <a:prstDash val="sysDot"/>
            </a:ln>
          </c:spPr>
        </c:majorGridlines>
        <c:title>
          <c:tx>
            <c:rich>
              <a:bodyPr rot="-5400000" vert="horz"/>
              <a:lstStyle/>
              <a:p>
                <a:pPr>
                  <a:defRPr sz="1400"/>
                </a:pPr>
                <a:r>
                  <a:rPr lang="en-GB" sz="1400" b="0">
                    <a:latin typeface="Verdana" panose="020B0604030504040204" pitchFamily="34" charset="0"/>
                    <a:ea typeface="Verdana" panose="020B0604030504040204" pitchFamily="34" charset="0"/>
                    <a:cs typeface="Verdana" panose="020B0604030504040204" pitchFamily="34" charset="0"/>
                  </a:rPr>
                  <a:t>Percentage</a:t>
                </a:r>
                <a:r>
                  <a:rPr lang="en-GB" sz="1400" b="0" baseline="0">
                    <a:latin typeface="Verdana" panose="020B0604030504040204" pitchFamily="34" charset="0"/>
                    <a:ea typeface="Verdana" panose="020B0604030504040204" pitchFamily="34" charset="0"/>
                    <a:cs typeface="Verdana" panose="020B0604030504040204" pitchFamily="34" charset="0"/>
                  </a:rPr>
                  <a:t> of participants passing the knowledge MCQ test (%)</a:t>
                </a:r>
                <a:endParaRPr lang="en-GB" sz="1400" b="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1.3653603142865928E-2"/>
              <c:y val="9.7380606450787291E-2"/>
            </c:manualLayout>
          </c:layout>
          <c:overlay val="0"/>
        </c:title>
        <c:numFmt formatCode="General" sourceLinked="1"/>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958085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01"/>
        <c:axId val="107010688"/>
        <c:axId val="107012480"/>
      </c:barChart>
      <c:catAx>
        <c:axId val="107010688"/>
        <c:scaling>
          <c:orientation val="minMax"/>
        </c:scaling>
        <c:delete val="0"/>
        <c:axPos val="b"/>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107012480"/>
        <c:crosses val="autoZero"/>
        <c:auto val="1"/>
        <c:lblAlgn val="ctr"/>
        <c:lblOffset val="100"/>
        <c:noMultiLvlLbl val="0"/>
      </c:catAx>
      <c:valAx>
        <c:axId val="107012480"/>
        <c:scaling>
          <c:orientation val="minMax"/>
          <c:max val="100"/>
          <c:min val="0"/>
        </c:scaling>
        <c:delete val="0"/>
        <c:axPos val="l"/>
        <c:majorGridlines>
          <c:spPr>
            <a:ln w="3175">
              <a:prstDash val="sysDot"/>
            </a:ln>
          </c:spPr>
        </c:majorGridlines>
        <c:title>
          <c:tx>
            <c:rich>
              <a:bodyPr rot="-5400000" vert="horz"/>
              <a:lstStyle/>
              <a:p>
                <a:pPr>
                  <a:defRPr sz="1400"/>
                </a:pPr>
                <a:r>
                  <a:rPr lang="en-GB" sz="1400" b="0">
                    <a:latin typeface="Verdana" panose="020B0604030504040204" pitchFamily="34" charset="0"/>
                    <a:ea typeface="Verdana" panose="020B0604030504040204" pitchFamily="34" charset="0"/>
                    <a:cs typeface="Verdana" panose="020B0604030504040204" pitchFamily="34" charset="0"/>
                  </a:rPr>
                  <a:t>Percentage</a:t>
                </a:r>
                <a:r>
                  <a:rPr lang="en-GB" sz="1400" b="0" baseline="0">
                    <a:latin typeface="Verdana" panose="020B0604030504040204" pitchFamily="34" charset="0"/>
                    <a:ea typeface="Verdana" panose="020B0604030504040204" pitchFamily="34" charset="0"/>
                    <a:cs typeface="Verdana" panose="020B0604030504040204" pitchFamily="34" charset="0"/>
                  </a:rPr>
                  <a:t> of participants passing the knowledge MCQ test (%)</a:t>
                </a:r>
                <a:endParaRPr lang="en-GB" sz="1400" b="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1.3653603142865928E-2"/>
              <c:y val="9.7380606450787291E-2"/>
            </c:manualLayout>
          </c:layout>
          <c:overlay val="0"/>
        </c:title>
        <c:numFmt formatCode="General" sourceLinked="1"/>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10701068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barChart>
        <c:barDir val="col"/>
        <c:grouping val="clustered"/>
        <c:varyColors val="0"/>
        <c:ser>
          <c:idx val="0"/>
          <c:order val="0"/>
          <c:tx>
            <c:strRef>
              <c:f>Sheet2!$C$9</c:f>
              <c:strCache>
                <c:ptCount val="1"/>
                <c:pt idx="0">
                  <c:v>Confidence to raise SHS</c:v>
                </c:pt>
              </c:strCache>
            </c:strRef>
          </c:tx>
          <c:spPr>
            <a:solidFill>
              <a:schemeClr val="tx2"/>
            </a:solidFill>
            <a:ln>
              <a:noFill/>
            </a:ln>
          </c:spPr>
          <c:invertIfNegative val="0"/>
          <c:dLbls>
            <c:dLbl>
              <c:idx val="0"/>
              <c:layout>
                <c:manualLayout>
                  <c:x val="0"/>
                  <c:y val="6.5824725768313372E-2"/>
                </c:manualLayout>
              </c:layout>
              <c:tx>
                <c:rich>
                  <a:bodyPr/>
                  <a:lstStyle/>
                  <a:p>
                    <a:r>
                      <a:rPr lang="en-US" dirty="0" smtClean="0"/>
                      <a:t>85%</a:t>
                    </a:r>
                    <a:endParaRPr lang="en-US" dirty="0"/>
                  </a:p>
                </c:rich>
              </c:tx>
              <c:showLegendKey val="0"/>
              <c:showVal val="1"/>
              <c:showCatName val="0"/>
              <c:showSerName val="0"/>
              <c:showPercent val="0"/>
              <c:showBubbleSize val="0"/>
            </c:dLbl>
            <c:dLbl>
              <c:idx val="1"/>
              <c:layout>
                <c:manualLayout>
                  <c:x val="0"/>
                  <c:y val="6.7404892286405615E-2"/>
                </c:manualLayout>
              </c:layout>
              <c:tx>
                <c:rich>
                  <a:bodyPr/>
                  <a:lstStyle/>
                  <a:p>
                    <a:r>
                      <a:rPr lang="en-US" dirty="0" smtClean="0"/>
                      <a:t>96%</a:t>
                    </a:r>
                    <a:endParaRPr lang="en-US" dirty="0"/>
                  </a:p>
                </c:rich>
              </c:tx>
              <c:showLegendKey val="0"/>
              <c:showVal val="1"/>
              <c:showCatName val="0"/>
              <c:showSerName val="0"/>
              <c:showPercent val="0"/>
              <c:showBubbleSize val="0"/>
            </c:dLbl>
            <c:dLbl>
              <c:idx val="2"/>
              <c:layout>
                <c:manualLayout>
                  <c:x val="0"/>
                  <c:y val="6.8413965720135056E-2"/>
                </c:manualLayout>
              </c:layout>
              <c:tx>
                <c:rich>
                  <a:bodyPr/>
                  <a:lstStyle/>
                  <a:p>
                    <a:r>
                      <a:rPr lang="en-US" dirty="0" smtClean="0"/>
                      <a:t>97%</a:t>
                    </a:r>
                    <a:endParaRPr lang="en-US" dirty="0"/>
                  </a:p>
                </c:rich>
              </c:tx>
              <c:showLegendKey val="0"/>
              <c:showVal val="1"/>
              <c:showCatName val="0"/>
              <c:showSerName val="0"/>
              <c:showPercent val="0"/>
              <c:showBubbleSize val="0"/>
            </c:dLbl>
            <c:txPr>
              <a:bodyPr/>
              <a:lstStyle/>
              <a:p>
                <a:pPr>
                  <a:defRPr sz="140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dLbls>
          <c:cat>
            <c:strRef>
              <c:f>Sheet2!$B$10:$B$12</c:f>
              <c:strCache>
                <c:ptCount val="3"/>
                <c:pt idx="0">
                  <c:v>Pre-training</c:v>
                </c:pt>
                <c:pt idx="1">
                  <c:v>Post-training</c:v>
                </c:pt>
                <c:pt idx="2">
                  <c:v>3m follow up</c:v>
                </c:pt>
              </c:strCache>
            </c:strRef>
          </c:cat>
          <c:val>
            <c:numRef>
              <c:f>Sheet2!$C$10:$C$12</c:f>
              <c:numCache>
                <c:formatCode>General</c:formatCode>
                <c:ptCount val="3"/>
                <c:pt idx="0">
                  <c:v>85</c:v>
                </c:pt>
                <c:pt idx="1">
                  <c:v>96</c:v>
                </c:pt>
                <c:pt idx="2">
                  <c:v>97</c:v>
                </c:pt>
              </c:numCache>
            </c:numRef>
          </c:val>
        </c:ser>
        <c:ser>
          <c:idx val="1"/>
          <c:order val="1"/>
          <c:tx>
            <c:strRef>
              <c:f>Sheet2!$D$9</c:f>
              <c:strCache>
                <c:ptCount val="1"/>
                <c:pt idx="0">
                  <c:v>Confidence to raise SFH/C</c:v>
                </c:pt>
              </c:strCache>
            </c:strRef>
          </c:tx>
          <c:spPr>
            <a:solidFill>
              <a:schemeClr val="tx2">
                <a:lumMod val="75000"/>
              </a:schemeClr>
            </a:solidFill>
            <a:ln>
              <a:noFill/>
            </a:ln>
          </c:spPr>
          <c:invertIfNegative val="0"/>
          <c:dLbls>
            <c:dLbl>
              <c:idx val="0"/>
              <c:layout>
                <c:manualLayout>
                  <c:x val="0"/>
                  <c:y val="7.5048863014649789E-2"/>
                </c:manualLayout>
              </c:layout>
              <c:tx>
                <c:rich>
                  <a:bodyPr/>
                  <a:lstStyle/>
                  <a:p>
                    <a:r>
                      <a:rPr lang="en-US" dirty="0" smtClean="0"/>
                      <a:t>87%</a:t>
                    </a:r>
                    <a:endParaRPr lang="en-US" dirty="0"/>
                  </a:p>
                </c:rich>
              </c:tx>
              <c:showLegendKey val="0"/>
              <c:showVal val="1"/>
              <c:showCatName val="0"/>
              <c:showSerName val="0"/>
              <c:showPercent val="0"/>
              <c:showBubbleSize val="0"/>
            </c:dLbl>
            <c:dLbl>
              <c:idx val="1"/>
              <c:layout>
                <c:manualLayout>
                  <c:x val="0"/>
                  <c:y val="7.0879481736058139E-2"/>
                </c:manualLayout>
              </c:layout>
              <c:tx>
                <c:rich>
                  <a:bodyPr/>
                  <a:lstStyle/>
                  <a:p>
                    <a:r>
                      <a:rPr lang="en-US" dirty="0" smtClean="0"/>
                      <a:t>97%</a:t>
                    </a:r>
                    <a:endParaRPr lang="en-US" dirty="0"/>
                  </a:p>
                </c:rich>
              </c:tx>
              <c:showLegendKey val="0"/>
              <c:showVal val="1"/>
              <c:showCatName val="0"/>
              <c:showSerName val="0"/>
              <c:showPercent val="0"/>
              <c:showBubbleSize val="0"/>
            </c:dLbl>
            <c:dLbl>
              <c:idx val="2"/>
              <c:layout>
                <c:manualLayout>
                  <c:x val="0"/>
                  <c:y val="7.7133553653945627E-2"/>
                </c:manualLayout>
              </c:layout>
              <c:tx>
                <c:rich>
                  <a:bodyPr/>
                  <a:lstStyle/>
                  <a:p>
                    <a:r>
                      <a:rPr lang="en-US" dirty="0" smtClean="0"/>
                      <a:t>96%</a:t>
                    </a:r>
                    <a:endParaRPr lang="en-US" dirty="0"/>
                  </a:p>
                </c:rich>
              </c:tx>
              <c:showLegendKey val="0"/>
              <c:showVal val="1"/>
              <c:showCatName val="0"/>
              <c:showSerName val="0"/>
              <c:showPercent val="0"/>
              <c:showBubbleSize val="0"/>
            </c:dLbl>
            <c:txPr>
              <a:bodyPr/>
              <a:lstStyle/>
              <a:p>
                <a:pPr>
                  <a:defRPr sz="140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dLbls>
          <c:cat>
            <c:strRef>
              <c:f>Sheet2!$B$10:$B$12</c:f>
              <c:strCache>
                <c:ptCount val="3"/>
                <c:pt idx="0">
                  <c:v>Pre-training</c:v>
                </c:pt>
                <c:pt idx="1">
                  <c:v>Post-training</c:v>
                </c:pt>
                <c:pt idx="2">
                  <c:v>3m follow up</c:v>
                </c:pt>
              </c:strCache>
            </c:strRef>
          </c:cat>
          <c:val>
            <c:numRef>
              <c:f>Sheet2!$D$10:$D$12</c:f>
              <c:numCache>
                <c:formatCode>General</c:formatCode>
                <c:ptCount val="3"/>
                <c:pt idx="0">
                  <c:v>87</c:v>
                </c:pt>
                <c:pt idx="1">
                  <c:v>97</c:v>
                </c:pt>
                <c:pt idx="2">
                  <c:v>96</c:v>
                </c:pt>
              </c:numCache>
            </c:numRef>
          </c:val>
        </c:ser>
        <c:ser>
          <c:idx val="2"/>
          <c:order val="2"/>
          <c:tx>
            <c:strRef>
              <c:f>Sheet2!$E$9</c:f>
              <c:strCache>
                <c:ptCount val="1"/>
                <c:pt idx="0">
                  <c:v>Confidence to offer practical support</c:v>
                </c:pt>
              </c:strCache>
            </c:strRef>
          </c:tx>
          <c:spPr>
            <a:solidFill>
              <a:schemeClr val="tx2">
                <a:lumMod val="50000"/>
              </a:schemeClr>
            </a:solidFill>
            <a:ln>
              <a:noFill/>
            </a:ln>
          </c:spPr>
          <c:invertIfNegative val="0"/>
          <c:dLbls>
            <c:dLbl>
              <c:idx val="0"/>
              <c:layout>
                <c:manualLayout>
                  <c:x val="0"/>
                  <c:y val="6.671010045746649E-2"/>
                </c:manualLayout>
              </c:layout>
              <c:tx>
                <c:rich>
                  <a:bodyPr/>
                  <a:lstStyle/>
                  <a:p>
                    <a:r>
                      <a:rPr lang="en-US" dirty="0" smtClean="0"/>
                      <a:t>80%</a:t>
                    </a:r>
                    <a:endParaRPr lang="en-US" dirty="0"/>
                  </a:p>
                </c:rich>
              </c:tx>
              <c:showLegendKey val="0"/>
              <c:showVal val="1"/>
              <c:showCatName val="0"/>
              <c:showSerName val="0"/>
              <c:showPercent val="0"/>
              <c:showBubbleSize val="0"/>
            </c:dLbl>
            <c:dLbl>
              <c:idx val="1"/>
              <c:layout>
                <c:manualLayout>
                  <c:x val="0"/>
                  <c:y val="7.0072348290590933E-2"/>
                </c:manualLayout>
              </c:layout>
              <c:tx>
                <c:rich>
                  <a:bodyPr/>
                  <a:lstStyle/>
                  <a:p>
                    <a:r>
                      <a:rPr lang="en-US" dirty="0" smtClean="0"/>
                      <a:t>96%</a:t>
                    </a:r>
                    <a:endParaRPr lang="en-US" dirty="0"/>
                  </a:p>
                </c:rich>
              </c:tx>
              <c:showLegendKey val="0"/>
              <c:showVal val="1"/>
              <c:showCatName val="0"/>
              <c:showSerName val="0"/>
              <c:showPercent val="0"/>
              <c:showBubbleSize val="0"/>
            </c:dLbl>
            <c:dLbl>
              <c:idx val="2"/>
              <c:layout>
                <c:manualLayout>
                  <c:x val="0"/>
                  <c:y val="8.1302934932537277E-2"/>
                </c:manualLayout>
              </c:layout>
              <c:tx>
                <c:rich>
                  <a:bodyPr/>
                  <a:lstStyle/>
                  <a:p>
                    <a:r>
                      <a:rPr lang="en-US" dirty="0" smtClean="0"/>
                      <a:t>96%</a:t>
                    </a:r>
                    <a:endParaRPr lang="en-US" dirty="0"/>
                  </a:p>
                </c:rich>
              </c:tx>
              <c:showLegendKey val="0"/>
              <c:showVal val="1"/>
              <c:showCatName val="0"/>
              <c:showSerName val="0"/>
              <c:showPercent val="0"/>
              <c:showBubbleSize val="0"/>
            </c:dLbl>
            <c:txPr>
              <a:bodyPr/>
              <a:lstStyle/>
              <a:p>
                <a:pPr>
                  <a:defRPr sz="140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dLbls>
          <c:cat>
            <c:strRef>
              <c:f>Sheet2!$B$10:$B$12</c:f>
              <c:strCache>
                <c:ptCount val="3"/>
                <c:pt idx="0">
                  <c:v>Pre-training</c:v>
                </c:pt>
                <c:pt idx="1">
                  <c:v>Post-training</c:v>
                </c:pt>
                <c:pt idx="2">
                  <c:v>3m follow up</c:v>
                </c:pt>
              </c:strCache>
            </c:strRef>
          </c:cat>
          <c:val>
            <c:numRef>
              <c:f>Sheet2!$E$10:$E$12</c:f>
              <c:numCache>
                <c:formatCode>General</c:formatCode>
                <c:ptCount val="3"/>
                <c:pt idx="0">
                  <c:v>80</c:v>
                </c:pt>
                <c:pt idx="1">
                  <c:v>96</c:v>
                </c:pt>
                <c:pt idx="2">
                  <c:v>96</c:v>
                </c:pt>
              </c:numCache>
            </c:numRef>
          </c:val>
        </c:ser>
        <c:dLbls>
          <c:showLegendKey val="0"/>
          <c:showVal val="0"/>
          <c:showCatName val="0"/>
          <c:showSerName val="0"/>
          <c:showPercent val="0"/>
          <c:showBubbleSize val="0"/>
        </c:dLbls>
        <c:gapWidth val="53"/>
        <c:axId val="107063936"/>
        <c:axId val="107962752"/>
      </c:barChart>
      <c:catAx>
        <c:axId val="107063936"/>
        <c:scaling>
          <c:orientation val="minMax"/>
        </c:scaling>
        <c:delete val="0"/>
        <c:axPos val="b"/>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107962752"/>
        <c:crosses val="autoZero"/>
        <c:auto val="1"/>
        <c:lblAlgn val="ctr"/>
        <c:lblOffset val="100"/>
        <c:noMultiLvlLbl val="0"/>
      </c:catAx>
      <c:valAx>
        <c:axId val="107962752"/>
        <c:scaling>
          <c:orientation val="minMax"/>
          <c:max val="100"/>
          <c:min val="0"/>
        </c:scaling>
        <c:delete val="0"/>
        <c:axPos val="l"/>
        <c:majorGridlines/>
        <c:title>
          <c:tx>
            <c:rich>
              <a:bodyPr rot="-5400000" vert="horz"/>
              <a:lstStyle/>
              <a:p>
                <a:pPr>
                  <a:defRPr sz="1400" b="0">
                    <a:latin typeface="Verdana" panose="020B0604030504040204" pitchFamily="34" charset="0"/>
                    <a:ea typeface="Verdana" panose="020B0604030504040204" pitchFamily="34" charset="0"/>
                    <a:cs typeface="Verdana" panose="020B0604030504040204" pitchFamily="34" charset="0"/>
                  </a:defRPr>
                </a:pPr>
                <a:r>
                  <a:rPr lang="en-GB" sz="1400" b="0">
                    <a:latin typeface="Verdana" panose="020B0604030504040204" pitchFamily="34" charset="0"/>
                    <a:ea typeface="Verdana" panose="020B0604030504040204" pitchFamily="34" charset="0"/>
                    <a:cs typeface="Verdana" panose="020B0604030504040204" pitchFamily="34" charset="0"/>
                  </a:rPr>
                  <a:t>Percentage of partipants agreeing or strongly agreeing (%)</a:t>
                </a:r>
              </a:p>
            </c:rich>
          </c:tx>
          <c:layout>
            <c:manualLayout>
              <c:xMode val="edge"/>
              <c:yMode val="edge"/>
              <c:x val="1.3653582782853663E-2"/>
              <c:y val="0.11614287583237838"/>
            </c:manualLayout>
          </c:layout>
          <c:overlay val="0"/>
        </c:title>
        <c:numFmt formatCode="General" sourceLinked="1"/>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1070639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74BA6-D059-47CD-9D5B-6750DEBFB5E2}" type="doc">
      <dgm:prSet loTypeId="urn:microsoft.com/office/officeart/2005/8/layout/hProcess7" loCatId="list" qsTypeId="urn:microsoft.com/office/officeart/2005/8/quickstyle/simple4" qsCatId="simple" csTypeId="urn:microsoft.com/office/officeart/2005/8/colors/accent1_2" csCatId="accent1" phldr="1"/>
      <dgm:spPr/>
      <dgm:t>
        <a:bodyPr/>
        <a:lstStyle/>
        <a:p>
          <a:endParaRPr lang="en-GB"/>
        </a:p>
      </dgm:t>
    </dgm:pt>
    <dgm:pt modelId="{AC098585-6BC9-4A21-9136-294C292AED2A}">
      <dgm:prSet phldrT="[Text]"/>
      <dgm:spPr>
        <a:solidFill>
          <a:schemeClr val="tx2"/>
        </a:solidFill>
      </dgm:spPr>
      <dgm:t>
        <a:bodyPr/>
        <a:lstStyle/>
        <a:p>
          <a:r>
            <a:rPr lang="en-GB" b="1"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Pre-training</a:t>
          </a:r>
          <a:endParaRPr lang="en-GB" b="1"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gm:t>
    </dgm:pt>
    <dgm:pt modelId="{278A2B57-6721-4779-A892-8E8A8F30A89D}" type="parTrans" cxnId="{90BC9B22-8700-43F2-9104-838AE8DFD936}">
      <dgm:prSet/>
      <dgm:spPr/>
      <dgm:t>
        <a:bodyPr/>
        <a:lstStyle/>
        <a:p>
          <a:endParaRPr lang="en-GB"/>
        </a:p>
      </dgm:t>
    </dgm:pt>
    <dgm:pt modelId="{E2EEC36A-1238-4B88-B9E2-098FB20D704F}" type="sibTrans" cxnId="{90BC9B22-8700-43F2-9104-838AE8DFD936}">
      <dgm:prSet/>
      <dgm:spPr/>
      <dgm:t>
        <a:bodyPr/>
        <a:lstStyle/>
        <a:p>
          <a:endParaRPr lang="en-GB"/>
        </a:p>
      </dgm:t>
    </dgm:pt>
    <dgm:pt modelId="{0D906F78-69F7-46A8-883E-6B9CE10F2F21}">
      <dgm:prSet phldrT="[Text]" custT="1"/>
      <dgm:spPr/>
      <dgm:t>
        <a:bodyPr/>
        <a:lstStyle/>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Demographic information</a:t>
          </a:r>
        </a:p>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10 knowledge based MCQs</a:t>
          </a:r>
        </a:p>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confidence questions</a:t>
          </a:r>
        </a:p>
      </dgm:t>
    </dgm:pt>
    <dgm:pt modelId="{4DF1A5CA-4427-4408-8369-573E1940C81C}" type="parTrans" cxnId="{7F9348C4-C408-4469-856B-D175743072B1}">
      <dgm:prSet/>
      <dgm:spPr/>
      <dgm:t>
        <a:bodyPr/>
        <a:lstStyle/>
        <a:p>
          <a:endParaRPr lang="en-GB"/>
        </a:p>
      </dgm:t>
    </dgm:pt>
    <dgm:pt modelId="{6E6A3965-6B63-4416-9F97-DD242AD4FCAF}" type="sibTrans" cxnId="{7F9348C4-C408-4469-856B-D175743072B1}">
      <dgm:prSet/>
      <dgm:spPr/>
      <dgm:t>
        <a:bodyPr/>
        <a:lstStyle/>
        <a:p>
          <a:endParaRPr lang="en-GB"/>
        </a:p>
      </dgm:t>
    </dgm:pt>
    <dgm:pt modelId="{4708D7E4-BB38-4BAA-8E22-7638774E25DF}">
      <dgm:prSet phldrT="[Text]"/>
      <dgm:spPr/>
      <dgm:t>
        <a:bodyPr/>
        <a:lstStyle/>
        <a:p>
          <a:pPr>
            <a:spcAft>
              <a:spcPct val="35000"/>
            </a:spcAft>
          </a:pPr>
          <a:endParaRPr lang="en-GB" sz="2800" dirty="0" smtClean="0">
            <a:solidFill>
              <a:schemeClr val="accent6">
                <a:lumMod val="25000"/>
              </a:schemeClr>
            </a:solidFill>
          </a:endParaRPr>
        </a:p>
        <a:p>
          <a:pPr>
            <a:spcAft>
              <a:spcPct val="35000"/>
            </a:spcAft>
          </a:pPr>
          <a:endParaRPr lang="en-GB" sz="2800" dirty="0">
            <a:solidFill>
              <a:schemeClr val="accent6">
                <a:lumMod val="25000"/>
              </a:schemeClr>
            </a:solidFill>
          </a:endParaRPr>
        </a:p>
      </dgm:t>
    </dgm:pt>
    <dgm:pt modelId="{59EF38DC-89BD-46F2-A8BC-35D53FA21BD3}" type="parTrans" cxnId="{4C33662F-3EAA-4BCD-8230-97859AB74E18}">
      <dgm:prSet/>
      <dgm:spPr/>
      <dgm:t>
        <a:bodyPr/>
        <a:lstStyle/>
        <a:p>
          <a:endParaRPr lang="en-GB"/>
        </a:p>
      </dgm:t>
    </dgm:pt>
    <dgm:pt modelId="{41EFF433-5C4E-4766-A8E9-85823599D23D}" type="sibTrans" cxnId="{4C33662F-3EAA-4BCD-8230-97859AB74E18}">
      <dgm:prSet/>
      <dgm:spPr/>
      <dgm:t>
        <a:bodyPr/>
        <a:lstStyle/>
        <a:p>
          <a:endParaRPr lang="en-GB"/>
        </a:p>
      </dgm:t>
    </dgm:pt>
    <dgm:pt modelId="{B58C9D82-3DB1-4437-97BD-2476928A9B5B}">
      <dgm:prSet phldrT="[Text]"/>
      <dgm:spPr>
        <a:solidFill>
          <a:schemeClr val="tx2"/>
        </a:solidFill>
      </dgm:spPr>
      <dgm:t>
        <a:bodyPr/>
        <a:lstStyle/>
        <a:p>
          <a:r>
            <a:rPr lang="en-GB" b="1"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Post-training</a:t>
          </a:r>
          <a:endParaRPr lang="en-GB" b="1"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gm:t>
    </dgm:pt>
    <dgm:pt modelId="{7AE26D85-DEA5-4E1B-9D58-ECE31B59AED0}" type="parTrans" cxnId="{3957A14A-C556-4FB7-8A32-7DB9CBC700BF}">
      <dgm:prSet/>
      <dgm:spPr/>
      <dgm:t>
        <a:bodyPr/>
        <a:lstStyle/>
        <a:p>
          <a:endParaRPr lang="en-GB"/>
        </a:p>
      </dgm:t>
    </dgm:pt>
    <dgm:pt modelId="{A40150DB-7043-4F20-9126-6A128ADA71B2}" type="sibTrans" cxnId="{3957A14A-C556-4FB7-8A32-7DB9CBC700BF}">
      <dgm:prSet/>
      <dgm:spPr/>
      <dgm:t>
        <a:bodyPr/>
        <a:lstStyle/>
        <a:p>
          <a:endParaRPr lang="en-GB"/>
        </a:p>
      </dgm:t>
    </dgm:pt>
    <dgm:pt modelId="{AEB04249-7480-4B2D-840A-984C223A81C9}">
      <dgm:prSet phldrT="[Text]" custT="1"/>
      <dgm:spPr/>
      <dgm:t>
        <a:bodyPr/>
        <a:lstStyle/>
        <a:p>
          <a:pPr>
            <a:spcAft>
              <a:spcPts val="1800"/>
            </a:spcAft>
          </a:pPr>
          <a:r>
            <a:rPr lang="en-GB" sz="2400" b="0" dirty="0" smtClean="0">
              <a:solidFill>
                <a:schemeClr val="accent6">
                  <a:lumMod val="25000"/>
                </a:schemeClr>
              </a:solidFill>
              <a:effectLst/>
              <a:latin typeface="Verdana" panose="020B0604030504040204" pitchFamily="34" charset="0"/>
              <a:ea typeface="Verdana" panose="020B0604030504040204" pitchFamily="34" charset="0"/>
              <a:cs typeface="Verdana" panose="020B0604030504040204" pitchFamily="34" charset="0"/>
            </a:rPr>
            <a:t>10 knowledge based MCQs</a:t>
          </a:r>
          <a:endParaRPr lang="en-GB" sz="2400" dirty="0">
            <a:solidFill>
              <a:schemeClr val="accent6">
                <a:lumMod val="25000"/>
              </a:schemeClr>
            </a:solidFill>
            <a:effectLst/>
            <a:latin typeface="Verdana" panose="020B0604030504040204" pitchFamily="34" charset="0"/>
            <a:ea typeface="Verdana" panose="020B0604030504040204" pitchFamily="34" charset="0"/>
            <a:cs typeface="Verdana" panose="020B0604030504040204" pitchFamily="34" charset="0"/>
          </a:endParaRPr>
        </a:p>
      </dgm:t>
    </dgm:pt>
    <dgm:pt modelId="{A567B8EF-4297-4AF9-9AE0-CE6F348E6B02}" type="parTrans" cxnId="{5A8A3306-7176-4F3A-92C0-3A95039CA3A2}">
      <dgm:prSet/>
      <dgm:spPr/>
      <dgm:t>
        <a:bodyPr/>
        <a:lstStyle/>
        <a:p>
          <a:endParaRPr lang="en-GB"/>
        </a:p>
      </dgm:t>
    </dgm:pt>
    <dgm:pt modelId="{6553FFBA-B980-4D32-A653-5D78EBCD88A2}" type="sibTrans" cxnId="{5A8A3306-7176-4F3A-92C0-3A95039CA3A2}">
      <dgm:prSet/>
      <dgm:spPr/>
      <dgm:t>
        <a:bodyPr/>
        <a:lstStyle/>
        <a:p>
          <a:endParaRPr lang="en-GB"/>
        </a:p>
      </dgm:t>
    </dgm:pt>
    <dgm:pt modelId="{12891A7B-18BE-4225-B365-A93ED48F5299}">
      <dgm:prSet phldrT="[Text]" custT="1"/>
      <dgm:spPr/>
      <dgm:t>
        <a:bodyPr/>
        <a:lstStyle/>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confidence questions</a:t>
          </a:r>
          <a:endParaRPr lang="en-GB" sz="24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gm:t>
    </dgm:pt>
    <dgm:pt modelId="{4BCD1322-DAAD-48C9-9258-F0C35275341A}" type="parTrans" cxnId="{9FC63655-F297-4E0E-9489-26DFD448FFE1}">
      <dgm:prSet/>
      <dgm:spPr/>
      <dgm:t>
        <a:bodyPr/>
        <a:lstStyle/>
        <a:p>
          <a:endParaRPr lang="en-GB"/>
        </a:p>
      </dgm:t>
    </dgm:pt>
    <dgm:pt modelId="{B1F4BA23-1342-4098-91D0-C1AAD2846BB6}" type="sibTrans" cxnId="{9FC63655-F297-4E0E-9489-26DFD448FFE1}">
      <dgm:prSet/>
      <dgm:spPr/>
      <dgm:t>
        <a:bodyPr/>
        <a:lstStyle/>
        <a:p>
          <a:endParaRPr lang="en-GB"/>
        </a:p>
      </dgm:t>
    </dgm:pt>
    <dgm:pt modelId="{B037D5ED-BF48-4354-BFFB-4C53F41781D2}">
      <dgm:prSet phldrT="[Text]"/>
      <dgm:spPr>
        <a:solidFill>
          <a:schemeClr val="tx2"/>
        </a:solidFill>
      </dgm:spPr>
      <dgm:t>
        <a:bodyPr/>
        <a:lstStyle/>
        <a:p>
          <a:r>
            <a:rPr lang="en-GB" b="1"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month follow up</a:t>
          </a:r>
          <a:endParaRPr lang="en-GB" b="1"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gm:t>
    </dgm:pt>
    <dgm:pt modelId="{44C76770-5FC5-4A00-AA96-FCEBA4700F15}" type="parTrans" cxnId="{7FF7D3A3-A3ED-43AF-8A91-2AF65EFA5360}">
      <dgm:prSet/>
      <dgm:spPr/>
      <dgm:t>
        <a:bodyPr/>
        <a:lstStyle/>
        <a:p>
          <a:endParaRPr lang="en-GB"/>
        </a:p>
      </dgm:t>
    </dgm:pt>
    <dgm:pt modelId="{D93A71A5-9A25-40F1-904B-FA0839E7B4AA}" type="sibTrans" cxnId="{7FF7D3A3-A3ED-43AF-8A91-2AF65EFA5360}">
      <dgm:prSet/>
      <dgm:spPr/>
      <dgm:t>
        <a:bodyPr/>
        <a:lstStyle/>
        <a:p>
          <a:endParaRPr lang="en-GB"/>
        </a:p>
      </dgm:t>
    </dgm:pt>
    <dgm:pt modelId="{C70A3395-8469-4A86-B62A-5E0C2942450E}">
      <dgm:prSet phldrT="[Text]" custT="1"/>
      <dgm:spPr/>
      <dgm:t>
        <a:bodyPr/>
        <a:lstStyle/>
        <a:p>
          <a:pPr>
            <a:spcAft>
              <a:spcPts val="1800"/>
            </a:spcAft>
          </a:pPr>
          <a:r>
            <a:rPr lang="en-GB" sz="2400" b="0" dirty="0" smtClean="0">
              <a:solidFill>
                <a:schemeClr val="accent6">
                  <a:lumMod val="25000"/>
                </a:schemeClr>
              </a:solidFill>
              <a:effectLst/>
              <a:latin typeface="Verdana" panose="020B0604030504040204" pitchFamily="34" charset="0"/>
              <a:ea typeface="Verdana" panose="020B0604030504040204" pitchFamily="34" charset="0"/>
              <a:cs typeface="Verdana" panose="020B0604030504040204" pitchFamily="34" charset="0"/>
            </a:rPr>
            <a:t>10 knowledge based MCQs</a:t>
          </a:r>
          <a:endParaRPr lang="en-GB" sz="24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gm:t>
    </dgm:pt>
    <dgm:pt modelId="{9501A2A0-C0D8-4247-BA1F-8BA953284557}" type="parTrans" cxnId="{24B4FC49-F796-49A1-A4DC-284F27B38103}">
      <dgm:prSet/>
      <dgm:spPr/>
      <dgm:t>
        <a:bodyPr/>
        <a:lstStyle/>
        <a:p>
          <a:endParaRPr lang="en-GB"/>
        </a:p>
      </dgm:t>
    </dgm:pt>
    <dgm:pt modelId="{942B3FC0-3576-414E-A470-EC8755241EB5}" type="sibTrans" cxnId="{24B4FC49-F796-49A1-A4DC-284F27B38103}">
      <dgm:prSet/>
      <dgm:spPr/>
      <dgm:t>
        <a:bodyPr/>
        <a:lstStyle/>
        <a:p>
          <a:endParaRPr lang="en-GB"/>
        </a:p>
      </dgm:t>
    </dgm:pt>
    <dgm:pt modelId="{7CC87F5F-472B-4F96-A95E-4A2B31B22252}">
      <dgm:prSet phldrT="[Text]" custT="1"/>
      <dgm:spPr/>
      <dgm:t>
        <a:bodyPr/>
        <a:lstStyle/>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confidence questions</a:t>
          </a:r>
        </a:p>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1 practice change question</a:t>
          </a:r>
        </a:p>
        <a:p>
          <a:pPr>
            <a:spcAft>
              <a:spcPts val="1800"/>
            </a:spcAft>
          </a:pPr>
          <a:r>
            <a:rPr lang="en-GB" sz="24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Views on taking part</a:t>
          </a:r>
        </a:p>
        <a:p>
          <a:pPr>
            <a:spcAft>
              <a:spcPct val="35000"/>
            </a:spcAft>
          </a:pPr>
          <a:endParaRPr lang="en-GB" sz="2800" dirty="0" smtClean="0">
            <a:solidFill>
              <a:schemeClr val="accent6">
                <a:lumMod val="25000"/>
              </a:schemeClr>
            </a:solidFill>
          </a:endParaRPr>
        </a:p>
      </dgm:t>
    </dgm:pt>
    <dgm:pt modelId="{250F8CB2-9085-443E-B1EA-65C115AC71F7}" type="parTrans" cxnId="{9CE282C6-D6D6-4C20-BC80-3B6E9599A392}">
      <dgm:prSet/>
      <dgm:spPr/>
      <dgm:t>
        <a:bodyPr/>
        <a:lstStyle/>
        <a:p>
          <a:endParaRPr lang="en-GB"/>
        </a:p>
      </dgm:t>
    </dgm:pt>
    <dgm:pt modelId="{90E77EE4-31E4-4A64-B286-0B07C93EDF82}" type="sibTrans" cxnId="{9CE282C6-D6D6-4C20-BC80-3B6E9599A392}">
      <dgm:prSet/>
      <dgm:spPr/>
      <dgm:t>
        <a:bodyPr/>
        <a:lstStyle/>
        <a:p>
          <a:endParaRPr lang="en-GB"/>
        </a:p>
      </dgm:t>
    </dgm:pt>
    <dgm:pt modelId="{AD3EF170-8914-4AC1-A638-F7B439FDF05B}" type="pres">
      <dgm:prSet presAssocID="{58474BA6-D059-47CD-9D5B-6750DEBFB5E2}" presName="Name0" presStyleCnt="0">
        <dgm:presLayoutVars>
          <dgm:dir/>
          <dgm:animLvl val="lvl"/>
          <dgm:resizeHandles val="exact"/>
        </dgm:presLayoutVars>
      </dgm:prSet>
      <dgm:spPr/>
      <dgm:t>
        <a:bodyPr/>
        <a:lstStyle/>
        <a:p>
          <a:endParaRPr lang="en-GB"/>
        </a:p>
      </dgm:t>
    </dgm:pt>
    <dgm:pt modelId="{777F9F46-0362-4C6E-9B70-8B28ED59C7EC}" type="pres">
      <dgm:prSet presAssocID="{AC098585-6BC9-4A21-9136-294C292AED2A}" presName="compositeNode" presStyleCnt="0">
        <dgm:presLayoutVars>
          <dgm:bulletEnabled val="1"/>
        </dgm:presLayoutVars>
      </dgm:prSet>
      <dgm:spPr/>
    </dgm:pt>
    <dgm:pt modelId="{5EE271C2-C3FC-4E23-99CE-8BA8A98C6DBD}" type="pres">
      <dgm:prSet presAssocID="{AC098585-6BC9-4A21-9136-294C292AED2A}" presName="bgRect" presStyleLbl="node1" presStyleIdx="0" presStyleCnt="3" custScaleY="133783"/>
      <dgm:spPr/>
      <dgm:t>
        <a:bodyPr/>
        <a:lstStyle/>
        <a:p>
          <a:endParaRPr lang="en-GB"/>
        </a:p>
      </dgm:t>
    </dgm:pt>
    <dgm:pt modelId="{CE3CFAE7-25D3-4356-9D78-7B78160EEB2B}" type="pres">
      <dgm:prSet presAssocID="{AC098585-6BC9-4A21-9136-294C292AED2A}" presName="parentNode" presStyleLbl="node1" presStyleIdx="0" presStyleCnt="3">
        <dgm:presLayoutVars>
          <dgm:chMax val="0"/>
          <dgm:bulletEnabled val="1"/>
        </dgm:presLayoutVars>
      </dgm:prSet>
      <dgm:spPr/>
      <dgm:t>
        <a:bodyPr/>
        <a:lstStyle/>
        <a:p>
          <a:endParaRPr lang="en-GB"/>
        </a:p>
      </dgm:t>
    </dgm:pt>
    <dgm:pt modelId="{CD422D80-978B-49E4-B9BA-7BB298A2932B}" type="pres">
      <dgm:prSet presAssocID="{AC098585-6BC9-4A21-9136-294C292AED2A}" presName="childNode" presStyleLbl="node1" presStyleIdx="0" presStyleCnt="3">
        <dgm:presLayoutVars>
          <dgm:bulletEnabled val="1"/>
        </dgm:presLayoutVars>
      </dgm:prSet>
      <dgm:spPr/>
      <dgm:t>
        <a:bodyPr/>
        <a:lstStyle/>
        <a:p>
          <a:endParaRPr lang="en-GB"/>
        </a:p>
      </dgm:t>
    </dgm:pt>
    <dgm:pt modelId="{C66B3C91-60A9-4DC7-B44C-06C3E88C36F1}" type="pres">
      <dgm:prSet presAssocID="{E2EEC36A-1238-4B88-B9E2-098FB20D704F}" presName="hSp" presStyleCnt="0"/>
      <dgm:spPr/>
    </dgm:pt>
    <dgm:pt modelId="{09911319-E4DB-4CC4-84A5-8A5CFED82177}" type="pres">
      <dgm:prSet presAssocID="{E2EEC36A-1238-4B88-B9E2-098FB20D704F}" presName="vProcSp" presStyleCnt="0"/>
      <dgm:spPr/>
    </dgm:pt>
    <dgm:pt modelId="{6F2AE9FB-5702-49C0-9200-E4FBE099E60F}" type="pres">
      <dgm:prSet presAssocID="{E2EEC36A-1238-4B88-B9E2-098FB20D704F}" presName="vSp1" presStyleCnt="0"/>
      <dgm:spPr/>
    </dgm:pt>
    <dgm:pt modelId="{1C6B7BE4-02F4-4AD3-B13E-652526453759}" type="pres">
      <dgm:prSet presAssocID="{E2EEC36A-1238-4B88-B9E2-098FB20D704F}" presName="simulatedConn" presStyleLbl="solidFgAcc1" presStyleIdx="0" presStyleCnt="2" custScaleX="72014" custScaleY="74097" custLinFactY="149072" custLinFactNeighborX="-7033" custLinFactNeighborY="200000"/>
      <dgm:spPr/>
    </dgm:pt>
    <dgm:pt modelId="{702E4A02-FDA6-4681-AA16-1661D09BAD2E}" type="pres">
      <dgm:prSet presAssocID="{E2EEC36A-1238-4B88-B9E2-098FB20D704F}" presName="vSp2" presStyleCnt="0"/>
      <dgm:spPr/>
    </dgm:pt>
    <dgm:pt modelId="{099C95C0-CC7F-4B0A-B7F4-A3D95CC6D049}" type="pres">
      <dgm:prSet presAssocID="{E2EEC36A-1238-4B88-B9E2-098FB20D704F}" presName="sibTrans" presStyleCnt="0"/>
      <dgm:spPr/>
    </dgm:pt>
    <dgm:pt modelId="{95192591-65FD-480D-8126-088AF08FC978}" type="pres">
      <dgm:prSet presAssocID="{B58C9D82-3DB1-4437-97BD-2476928A9B5B}" presName="compositeNode" presStyleCnt="0">
        <dgm:presLayoutVars>
          <dgm:bulletEnabled val="1"/>
        </dgm:presLayoutVars>
      </dgm:prSet>
      <dgm:spPr/>
    </dgm:pt>
    <dgm:pt modelId="{8D746582-0522-4389-B962-3E0C2F4641FC}" type="pres">
      <dgm:prSet presAssocID="{B58C9D82-3DB1-4437-97BD-2476928A9B5B}" presName="bgRect" presStyleLbl="node1" presStyleIdx="1" presStyleCnt="3" custScaleY="132841"/>
      <dgm:spPr/>
      <dgm:t>
        <a:bodyPr/>
        <a:lstStyle/>
        <a:p>
          <a:endParaRPr lang="en-GB"/>
        </a:p>
      </dgm:t>
    </dgm:pt>
    <dgm:pt modelId="{F499EF6D-DCF1-4A63-9213-42A90F95A744}" type="pres">
      <dgm:prSet presAssocID="{B58C9D82-3DB1-4437-97BD-2476928A9B5B}" presName="parentNode" presStyleLbl="node1" presStyleIdx="1" presStyleCnt="3">
        <dgm:presLayoutVars>
          <dgm:chMax val="0"/>
          <dgm:bulletEnabled val="1"/>
        </dgm:presLayoutVars>
      </dgm:prSet>
      <dgm:spPr/>
      <dgm:t>
        <a:bodyPr/>
        <a:lstStyle/>
        <a:p>
          <a:endParaRPr lang="en-GB"/>
        </a:p>
      </dgm:t>
    </dgm:pt>
    <dgm:pt modelId="{81C89799-BB5B-4D80-B62E-2EB07374CA3D}" type="pres">
      <dgm:prSet presAssocID="{B58C9D82-3DB1-4437-97BD-2476928A9B5B}" presName="childNode" presStyleLbl="node1" presStyleIdx="1" presStyleCnt="3">
        <dgm:presLayoutVars>
          <dgm:bulletEnabled val="1"/>
        </dgm:presLayoutVars>
      </dgm:prSet>
      <dgm:spPr/>
      <dgm:t>
        <a:bodyPr/>
        <a:lstStyle/>
        <a:p>
          <a:endParaRPr lang="en-GB"/>
        </a:p>
      </dgm:t>
    </dgm:pt>
    <dgm:pt modelId="{70D25FFE-FEC6-493F-A065-F49CCF2B4952}" type="pres">
      <dgm:prSet presAssocID="{A40150DB-7043-4F20-9126-6A128ADA71B2}" presName="hSp" presStyleCnt="0"/>
      <dgm:spPr/>
    </dgm:pt>
    <dgm:pt modelId="{533FA018-1702-4C53-AA0F-D0684903A4CA}" type="pres">
      <dgm:prSet presAssocID="{A40150DB-7043-4F20-9126-6A128ADA71B2}" presName="vProcSp" presStyleCnt="0"/>
      <dgm:spPr/>
    </dgm:pt>
    <dgm:pt modelId="{01F40DF0-F738-449A-B968-01A225CA4CFE}" type="pres">
      <dgm:prSet presAssocID="{A40150DB-7043-4F20-9126-6A128ADA71B2}" presName="vSp1" presStyleCnt="0"/>
      <dgm:spPr/>
    </dgm:pt>
    <dgm:pt modelId="{9FBA1CEF-33B4-48FC-AD74-78F08A3A90D5}" type="pres">
      <dgm:prSet presAssocID="{A40150DB-7043-4F20-9126-6A128ADA71B2}" presName="simulatedConn" presStyleLbl="solidFgAcc1" presStyleIdx="1" presStyleCnt="2" custScaleX="72016" custScaleY="74097" custLinFactY="144911" custLinFactNeighborX="-5765" custLinFactNeighborY="200000"/>
      <dgm:spPr/>
    </dgm:pt>
    <dgm:pt modelId="{8A71DDE4-C04A-40BB-9CFA-08A488B55759}" type="pres">
      <dgm:prSet presAssocID="{A40150DB-7043-4F20-9126-6A128ADA71B2}" presName="vSp2" presStyleCnt="0"/>
      <dgm:spPr/>
    </dgm:pt>
    <dgm:pt modelId="{FE00971A-8E2B-4D64-98D8-7A266F286038}" type="pres">
      <dgm:prSet presAssocID="{A40150DB-7043-4F20-9126-6A128ADA71B2}" presName="sibTrans" presStyleCnt="0"/>
      <dgm:spPr/>
    </dgm:pt>
    <dgm:pt modelId="{4BA512BE-8DE4-4FFB-8D04-06380FDE1DB1}" type="pres">
      <dgm:prSet presAssocID="{B037D5ED-BF48-4354-BFFB-4C53F41781D2}" presName="compositeNode" presStyleCnt="0">
        <dgm:presLayoutVars>
          <dgm:bulletEnabled val="1"/>
        </dgm:presLayoutVars>
      </dgm:prSet>
      <dgm:spPr/>
    </dgm:pt>
    <dgm:pt modelId="{0DEEB0D7-C168-433C-92EB-7EA072468319}" type="pres">
      <dgm:prSet presAssocID="{B037D5ED-BF48-4354-BFFB-4C53F41781D2}" presName="bgRect" presStyleLbl="node1" presStyleIdx="2" presStyleCnt="3" custScaleY="133783"/>
      <dgm:spPr/>
      <dgm:t>
        <a:bodyPr/>
        <a:lstStyle/>
        <a:p>
          <a:endParaRPr lang="en-GB"/>
        </a:p>
      </dgm:t>
    </dgm:pt>
    <dgm:pt modelId="{6E375E6C-AD3C-4DFC-8986-37A3C0ABE57A}" type="pres">
      <dgm:prSet presAssocID="{B037D5ED-BF48-4354-BFFB-4C53F41781D2}" presName="parentNode" presStyleLbl="node1" presStyleIdx="2" presStyleCnt="3">
        <dgm:presLayoutVars>
          <dgm:chMax val="0"/>
          <dgm:bulletEnabled val="1"/>
        </dgm:presLayoutVars>
      </dgm:prSet>
      <dgm:spPr/>
      <dgm:t>
        <a:bodyPr/>
        <a:lstStyle/>
        <a:p>
          <a:endParaRPr lang="en-GB"/>
        </a:p>
      </dgm:t>
    </dgm:pt>
    <dgm:pt modelId="{232A116C-48C5-426D-89C6-4D7944EAA87C}" type="pres">
      <dgm:prSet presAssocID="{B037D5ED-BF48-4354-BFFB-4C53F41781D2}" presName="childNode" presStyleLbl="node1" presStyleIdx="2" presStyleCnt="3">
        <dgm:presLayoutVars>
          <dgm:bulletEnabled val="1"/>
        </dgm:presLayoutVars>
      </dgm:prSet>
      <dgm:spPr/>
      <dgm:t>
        <a:bodyPr/>
        <a:lstStyle/>
        <a:p>
          <a:endParaRPr lang="en-GB"/>
        </a:p>
      </dgm:t>
    </dgm:pt>
  </dgm:ptLst>
  <dgm:cxnLst>
    <dgm:cxn modelId="{13679897-12F4-4FFA-8DD9-209DA0783C84}" type="presOf" srcId="{B037D5ED-BF48-4354-BFFB-4C53F41781D2}" destId="{0DEEB0D7-C168-433C-92EB-7EA072468319}" srcOrd="0" destOrd="0" presId="urn:microsoft.com/office/officeart/2005/8/layout/hProcess7"/>
    <dgm:cxn modelId="{A32F1BBC-6E31-42F6-88C3-E0452E8955EF}" type="presOf" srcId="{0D906F78-69F7-46A8-883E-6B9CE10F2F21}" destId="{CD422D80-978B-49E4-B9BA-7BB298A2932B}" srcOrd="0" destOrd="0" presId="urn:microsoft.com/office/officeart/2005/8/layout/hProcess7"/>
    <dgm:cxn modelId="{9FC63655-F297-4E0E-9489-26DFD448FFE1}" srcId="{B58C9D82-3DB1-4437-97BD-2476928A9B5B}" destId="{12891A7B-18BE-4225-B365-A93ED48F5299}" srcOrd="1" destOrd="0" parTransId="{4BCD1322-DAAD-48C9-9258-F0C35275341A}" sibTransId="{B1F4BA23-1342-4098-91D0-C1AAD2846BB6}"/>
    <dgm:cxn modelId="{A07DEC9F-B71D-4995-9013-5DA3E92C309F}" type="presOf" srcId="{7CC87F5F-472B-4F96-A95E-4A2B31B22252}" destId="{232A116C-48C5-426D-89C6-4D7944EAA87C}" srcOrd="0" destOrd="1" presId="urn:microsoft.com/office/officeart/2005/8/layout/hProcess7"/>
    <dgm:cxn modelId="{BF7393ED-B114-4B3B-9A04-50D84CBD51C8}" type="presOf" srcId="{AC098585-6BC9-4A21-9136-294C292AED2A}" destId="{CE3CFAE7-25D3-4356-9D78-7B78160EEB2B}" srcOrd="1" destOrd="0" presId="urn:microsoft.com/office/officeart/2005/8/layout/hProcess7"/>
    <dgm:cxn modelId="{7FF7D3A3-A3ED-43AF-8A91-2AF65EFA5360}" srcId="{58474BA6-D059-47CD-9D5B-6750DEBFB5E2}" destId="{B037D5ED-BF48-4354-BFFB-4C53F41781D2}" srcOrd="2" destOrd="0" parTransId="{44C76770-5FC5-4A00-AA96-FCEBA4700F15}" sibTransId="{D93A71A5-9A25-40F1-904B-FA0839E7B4AA}"/>
    <dgm:cxn modelId="{6710B4F5-0EFF-4765-BA15-C4D348553F51}" type="presOf" srcId="{58474BA6-D059-47CD-9D5B-6750DEBFB5E2}" destId="{AD3EF170-8914-4AC1-A638-F7B439FDF05B}" srcOrd="0" destOrd="0" presId="urn:microsoft.com/office/officeart/2005/8/layout/hProcess7"/>
    <dgm:cxn modelId="{7F9348C4-C408-4469-856B-D175743072B1}" srcId="{AC098585-6BC9-4A21-9136-294C292AED2A}" destId="{0D906F78-69F7-46A8-883E-6B9CE10F2F21}" srcOrd="0" destOrd="0" parTransId="{4DF1A5CA-4427-4408-8369-573E1940C81C}" sibTransId="{6E6A3965-6B63-4416-9F97-DD242AD4FCAF}"/>
    <dgm:cxn modelId="{5A8A3306-7176-4F3A-92C0-3A95039CA3A2}" srcId="{B58C9D82-3DB1-4437-97BD-2476928A9B5B}" destId="{AEB04249-7480-4B2D-840A-984C223A81C9}" srcOrd="0" destOrd="0" parTransId="{A567B8EF-4297-4AF9-9AE0-CE6F348E6B02}" sibTransId="{6553FFBA-B980-4D32-A653-5D78EBCD88A2}"/>
    <dgm:cxn modelId="{7BA53A41-5015-42CB-A711-978C98AF6B8D}" type="presOf" srcId="{4708D7E4-BB38-4BAA-8E22-7638774E25DF}" destId="{CD422D80-978B-49E4-B9BA-7BB298A2932B}" srcOrd="0" destOrd="1" presId="urn:microsoft.com/office/officeart/2005/8/layout/hProcess7"/>
    <dgm:cxn modelId="{9CE282C6-D6D6-4C20-BC80-3B6E9599A392}" srcId="{B037D5ED-BF48-4354-BFFB-4C53F41781D2}" destId="{7CC87F5F-472B-4F96-A95E-4A2B31B22252}" srcOrd="1" destOrd="0" parTransId="{250F8CB2-9085-443E-B1EA-65C115AC71F7}" sibTransId="{90E77EE4-31E4-4A64-B286-0B07C93EDF82}"/>
    <dgm:cxn modelId="{7014C27B-2BEA-41FB-B534-47C095B00D23}" type="presOf" srcId="{B58C9D82-3DB1-4437-97BD-2476928A9B5B}" destId="{F499EF6D-DCF1-4A63-9213-42A90F95A744}" srcOrd="1" destOrd="0" presId="urn:microsoft.com/office/officeart/2005/8/layout/hProcess7"/>
    <dgm:cxn modelId="{5BBD3552-26D9-439E-9CBC-DEB16943A43D}" type="presOf" srcId="{12891A7B-18BE-4225-B365-A93ED48F5299}" destId="{81C89799-BB5B-4D80-B62E-2EB07374CA3D}" srcOrd="0" destOrd="1" presId="urn:microsoft.com/office/officeart/2005/8/layout/hProcess7"/>
    <dgm:cxn modelId="{0962F651-38FE-4288-B00C-E3D5165A78A4}" type="presOf" srcId="{AC098585-6BC9-4A21-9136-294C292AED2A}" destId="{5EE271C2-C3FC-4E23-99CE-8BA8A98C6DBD}" srcOrd="0" destOrd="0" presId="urn:microsoft.com/office/officeart/2005/8/layout/hProcess7"/>
    <dgm:cxn modelId="{4FBD696C-F71A-48AE-8B16-AB816414792D}" type="presOf" srcId="{C70A3395-8469-4A86-B62A-5E0C2942450E}" destId="{232A116C-48C5-426D-89C6-4D7944EAA87C}" srcOrd="0" destOrd="0" presId="urn:microsoft.com/office/officeart/2005/8/layout/hProcess7"/>
    <dgm:cxn modelId="{24B4FC49-F796-49A1-A4DC-284F27B38103}" srcId="{B037D5ED-BF48-4354-BFFB-4C53F41781D2}" destId="{C70A3395-8469-4A86-B62A-5E0C2942450E}" srcOrd="0" destOrd="0" parTransId="{9501A2A0-C0D8-4247-BA1F-8BA953284557}" sibTransId="{942B3FC0-3576-414E-A470-EC8755241EB5}"/>
    <dgm:cxn modelId="{4C33662F-3EAA-4BCD-8230-97859AB74E18}" srcId="{AC098585-6BC9-4A21-9136-294C292AED2A}" destId="{4708D7E4-BB38-4BAA-8E22-7638774E25DF}" srcOrd="1" destOrd="0" parTransId="{59EF38DC-89BD-46F2-A8BC-35D53FA21BD3}" sibTransId="{41EFF433-5C4E-4766-A8E9-85823599D23D}"/>
    <dgm:cxn modelId="{59FC0634-FBC0-45C8-8F97-BFF4F995978F}" type="presOf" srcId="{AEB04249-7480-4B2D-840A-984C223A81C9}" destId="{81C89799-BB5B-4D80-B62E-2EB07374CA3D}" srcOrd="0" destOrd="0" presId="urn:microsoft.com/office/officeart/2005/8/layout/hProcess7"/>
    <dgm:cxn modelId="{3957A14A-C556-4FB7-8A32-7DB9CBC700BF}" srcId="{58474BA6-D059-47CD-9D5B-6750DEBFB5E2}" destId="{B58C9D82-3DB1-4437-97BD-2476928A9B5B}" srcOrd="1" destOrd="0" parTransId="{7AE26D85-DEA5-4E1B-9D58-ECE31B59AED0}" sibTransId="{A40150DB-7043-4F20-9126-6A128ADA71B2}"/>
    <dgm:cxn modelId="{F5190647-9D19-4972-992E-25C1B292BD6F}" type="presOf" srcId="{B037D5ED-BF48-4354-BFFB-4C53F41781D2}" destId="{6E375E6C-AD3C-4DFC-8986-37A3C0ABE57A}" srcOrd="1" destOrd="0" presId="urn:microsoft.com/office/officeart/2005/8/layout/hProcess7"/>
    <dgm:cxn modelId="{90BC9B22-8700-43F2-9104-838AE8DFD936}" srcId="{58474BA6-D059-47CD-9D5B-6750DEBFB5E2}" destId="{AC098585-6BC9-4A21-9136-294C292AED2A}" srcOrd="0" destOrd="0" parTransId="{278A2B57-6721-4779-A892-8E8A8F30A89D}" sibTransId="{E2EEC36A-1238-4B88-B9E2-098FB20D704F}"/>
    <dgm:cxn modelId="{15DF16D8-FB34-4534-BD66-59B3605C717C}" type="presOf" srcId="{B58C9D82-3DB1-4437-97BD-2476928A9B5B}" destId="{8D746582-0522-4389-B962-3E0C2F4641FC}" srcOrd="0" destOrd="0" presId="urn:microsoft.com/office/officeart/2005/8/layout/hProcess7"/>
    <dgm:cxn modelId="{C30A7344-048D-44CE-B4F5-64E6DE9468EE}" type="presParOf" srcId="{AD3EF170-8914-4AC1-A638-F7B439FDF05B}" destId="{777F9F46-0362-4C6E-9B70-8B28ED59C7EC}" srcOrd="0" destOrd="0" presId="urn:microsoft.com/office/officeart/2005/8/layout/hProcess7"/>
    <dgm:cxn modelId="{8F479E5D-FE84-45E4-AAF0-A738B7D96384}" type="presParOf" srcId="{777F9F46-0362-4C6E-9B70-8B28ED59C7EC}" destId="{5EE271C2-C3FC-4E23-99CE-8BA8A98C6DBD}" srcOrd="0" destOrd="0" presId="urn:microsoft.com/office/officeart/2005/8/layout/hProcess7"/>
    <dgm:cxn modelId="{D1A394F7-6C22-49B7-B6AF-6BECF6B02720}" type="presParOf" srcId="{777F9F46-0362-4C6E-9B70-8B28ED59C7EC}" destId="{CE3CFAE7-25D3-4356-9D78-7B78160EEB2B}" srcOrd="1" destOrd="0" presId="urn:microsoft.com/office/officeart/2005/8/layout/hProcess7"/>
    <dgm:cxn modelId="{3DC98A03-F4CD-490C-B29C-98C14796CF0E}" type="presParOf" srcId="{777F9F46-0362-4C6E-9B70-8B28ED59C7EC}" destId="{CD422D80-978B-49E4-B9BA-7BB298A2932B}" srcOrd="2" destOrd="0" presId="urn:microsoft.com/office/officeart/2005/8/layout/hProcess7"/>
    <dgm:cxn modelId="{71551E82-44EC-44B9-993C-6FA21184D2A7}" type="presParOf" srcId="{AD3EF170-8914-4AC1-A638-F7B439FDF05B}" destId="{C66B3C91-60A9-4DC7-B44C-06C3E88C36F1}" srcOrd="1" destOrd="0" presId="urn:microsoft.com/office/officeart/2005/8/layout/hProcess7"/>
    <dgm:cxn modelId="{8CA799CF-61AB-4DC4-BEFE-552C0C0C72A9}" type="presParOf" srcId="{AD3EF170-8914-4AC1-A638-F7B439FDF05B}" destId="{09911319-E4DB-4CC4-84A5-8A5CFED82177}" srcOrd="2" destOrd="0" presId="urn:microsoft.com/office/officeart/2005/8/layout/hProcess7"/>
    <dgm:cxn modelId="{AEAE2EF4-DA8B-487B-B1C4-5E783C615351}" type="presParOf" srcId="{09911319-E4DB-4CC4-84A5-8A5CFED82177}" destId="{6F2AE9FB-5702-49C0-9200-E4FBE099E60F}" srcOrd="0" destOrd="0" presId="urn:microsoft.com/office/officeart/2005/8/layout/hProcess7"/>
    <dgm:cxn modelId="{52667444-B541-4755-8D57-781CD0821424}" type="presParOf" srcId="{09911319-E4DB-4CC4-84A5-8A5CFED82177}" destId="{1C6B7BE4-02F4-4AD3-B13E-652526453759}" srcOrd="1" destOrd="0" presId="urn:microsoft.com/office/officeart/2005/8/layout/hProcess7"/>
    <dgm:cxn modelId="{A0077DD9-F1D0-4140-A7DF-E00664EDD538}" type="presParOf" srcId="{09911319-E4DB-4CC4-84A5-8A5CFED82177}" destId="{702E4A02-FDA6-4681-AA16-1661D09BAD2E}" srcOrd="2" destOrd="0" presId="urn:microsoft.com/office/officeart/2005/8/layout/hProcess7"/>
    <dgm:cxn modelId="{6FA575D7-CCB2-419E-9168-7BC9A5134F7B}" type="presParOf" srcId="{AD3EF170-8914-4AC1-A638-F7B439FDF05B}" destId="{099C95C0-CC7F-4B0A-B7F4-A3D95CC6D049}" srcOrd="3" destOrd="0" presId="urn:microsoft.com/office/officeart/2005/8/layout/hProcess7"/>
    <dgm:cxn modelId="{F997C7E6-8E1E-4EEE-A727-6BF5E959A9E0}" type="presParOf" srcId="{AD3EF170-8914-4AC1-A638-F7B439FDF05B}" destId="{95192591-65FD-480D-8126-088AF08FC978}" srcOrd="4" destOrd="0" presId="urn:microsoft.com/office/officeart/2005/8/layout/hProcess7"/>
    <dgm:cxn modelId="{3724E8AA-720D-4A09-933E-5FC25617F57E}" type="presParOf" srcId="{95192591-65FD-480D-8126-088AF08FC978}" destId="{8D746582-0522-4389-B962-3E0C2F4641FC}" srcOrd="0" destOrd="0" presId="urn:microsoft.com/office/officeart/2005/8/layout/hProcess7"/>
    <dgm:cxn modelId="{239EFA35-BD32-445D-AE8B-073BB65B0F8B}" type="presParOf" srcId="{95192591-65FD-480D-8126-088AF08FC978}" destId="{F499EF6D-DCF1-4A63-9213-42A90F95A744}" srcOrd="1" destOrd="0" presId="urn:microsoft.com/office/officeart/2005/8/layout/hProcess7"/>
    <dgm:cxn modelId="{0C06CA9B-9911-4501-8751-3B04BE55BBAA}" type="presParOf" srcId="{95192591-65FD-480D-8126-088AF08FC978}" destId="{81C89799-BB5B-4D80-B62E-2EB07374CA3D}" srcOrd="2" destOrd="0" presId="urn:microsoft.com/office/officeart/2005/8/layout/hProcess7"/>
    <dgm:cxn modelId="{4C3BEA39-14AC-4525-B2BD-58D0189D6C75}" type="presParOf" srcId="{AD3EF170-8914-4AC1-A638-F7B439FDF05B}" destId="{70D25FFE-FEC6-493F-A065-F49CCF2B4952}" srcOrd="5" destOrd="0" presId="urn:microsoft.com/office/officeart/2005/8/layout/hProcess7"/>
    <dgm:cxn modelId="{A15EA2C9-C731-4073-AF6C-45BB6B538778}" type="presParOf" srcId="{AD3EF170-8914-4AC1-A638-F7B439FDF05B}" destId="{533FA018-1702-4C53-AA0F-D0684903A4CA}" srcOrd="6" destOrd="0" presId="urn:microsoft.com/office/officeart/2005/8/layout/hProcess7"/>
    <dgm:cxn modelId="{2CBE315A-ED8E-452E-9CA4-FBB87F2FABEF}" type="presParOf" srcId="{533FA018-1702-4C53-AA0F-D0684903A4CA}" destId="{01F40DF0-F738-449A-B968-01A225CA4CFE}" srcOrd="0" destOrd="0" presId="urn:microsoft.com/office/officeart/2005/8/layout/hProcess7"/>
    <dgm:cxn modelId="{421EDA80-164F-4164-9847-0766BE0062DF}" type="presParOf" srcId="{533FA018-1702-4C53-AA0F-D0684903A4CA}" destId="{9FBA1CEF-33B4-48FC-AD74-78F08A3A90D5}" srcOrd="1" destOrd="0" presId="urn:microsoft.com/office/officeart/2005/8/layout/hProcess7"/>
    <dgm:cxn modelId="{284ACD89-40E6-4977-B0AB-D46E4CE5A04B}" type="presParOf" srcId="{533FA018-1702-4C53-AA0F-D0684903A4CA}" destId="{8A71DDE4-C04A-40BB-9CFA-08A488B55759}" srcOrd="2" destOrd="0" presId="urn:microsoft.com/office/officeart/2005/8/layout/hProcess7"/>
    <dgm:cxn modelId="{0C8CABCA-37B6-4285-AE23-BD59CD115734}" type="presParOf" srcId="{AD3EF170-8914-4AC1-A638-F7B439FDF05B}" destId="{FE00971A-8E2B-4D64-98D8-7A266F286038}" srcOrd="7" destOrd="0" presId="urn:microsoft.com/office/officeart/2005/8/layout/hProcess7"/>
    <dgm:cxn modelId="{DC23C379-7AC2-4E44-9569-DFB1A97721FE}" type="presParOf" srcId="{AD3EF170-8914-4AC1-A638-F7B439FDF05B}" destId="{4BA512BE-8DE4-4FFB-8D04-06380FDE1DB1}" srcOrd="8" destOrd="0" presId="urn:microsoft.com/office/officeart/2005/8/layout/hProcess7"/>
    <dgm:cxn modelId="{5C244926-9CC8-4DFB-9FED-DE33A095ADF8}" type="presParOf" srcId="{4BA512BE-8DE4-4FFB-8D04-06380FDE1DB1}" destId="{0DEEB0D7-C168-433C-92EB-7EA072468319}" srcOrd="0" destOrd="0" presId="urn:microsoft.com/office/officeart/2005/8/layout/hProcess7"/>
    <dgm:cxn modelId="{4A8D9BFA-60A3-4E4E-B794-2809715D3264}" type="presParOf" srcId="{4BA512BE-8DE4-4FFB-8D04-06380FDE1DB1}" destId="{6E375E6C-AD3C-4DFC-8986-37A3C0ABE57A}" srcOrd="1" destOrd="0" presId="urn:microsoft.com/office/officeart/2005/8/layout/hProcess7"/>
    <dgm:cxn modelId="{1034C830-9532-4E88-91F5-389CA5D9E53C}" type="presParOf" srcId="{4BA512BE-8DE4-4FFB-8D04-06380FDE1DB1}" destId="{232A116C-48C5-426D-89C6-4D7944EAA87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271C2-C3FC-4E23-99CE-8BA8A98C6DBD}">
      <dsp:nvSpPr>
        <dsp:cNvPr id="0" name=""/>
        <dsp:cNvSpPr/>
      </dsp:nvSpPr>
      <dsp:spPr>
        <a:xfrm>
          <a:off x="648" y="374456"/>
          <a:ext cx="2790767" cy="4480286"/>
        </a:xfrm>
        <a:prstGeom prst="roundRect">
          <a:avLst>
            <a:gd name="adj" fmla="val 5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n-GB" sz="2700" b="1"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Pre-training</a:t>
          </a:r>
          <a:endParaRPr lang="en-GB" sz="2700" b="1" kern="12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sp:txBody>
      <dsp:txXfrm rot="16200000">
        <a:off x="-1557192" y="1932297"/>
        <a:ext cx="3673834" cy="558153"/>
      </dsp:txXfrm>
    </dsp:sp>
    <dsp:sp modelId="{CD422D80-978B-49E4-B9BA-7BB298A2932B}">
      <dsp:nvSpPr>
        <dsp:cNvPr id="0" name=""/>
        <dsp:cNvSpPr/>
      </dsp:nvSpPr>
      <dsp:spPr>
        <a:xfrm>
          <a:off x="558801" y="374456"/>
          <a:ext cx="2079121" cy="448028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Demographic information</a:t>
          </a:r>
        </a:p>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10 knowledge based MCQs</a:t>
          </a:r>
        </a:p>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confidence questions</a:t>
          </a:r>
        </a:p>
        <a:p>
          <a:pPr lvl="0" algn="l" defTabSz="1244600">
            <a:lnSpc>
              <a:spcPct val="90000"/>
            </a:lnSpc>
            <a:spcBef>
              <a:spcPct val="0"/>
            </a:spcBef>
            <a:spcAft>
              <a:spcPct val="35000"/>
            </a:spcAft>
          </a:pPr>
          <a:endParaRPr lang="en-GB" sz="2800" kern="1200" dirty="0" smtClean="0">
            <a:solidFill>
              <a:schemeClr val="accent6">
                <a:lumMod val="25000"/>
              </a:schemeClr>
            </a:solidFill>
          </a:endParaRPr>
        </a:p>
        <a:p>
          <a:pPr lvl="0" algn="l" defTabSz="1244600">
            <a:lnSpc>
              <a:spcPct val="90000"/>
            </a:lnSpc>
            <a:spcBef>
              <a:spcPct val="0"/>
            </a:spcBef>
            <a:spcAft>
              <a:spcPct val="35000"/>
            </a:spcAft>
          </a:pPr>
          <a:endParaRPr lang="en-GB" sz="2800" kern="1200" dirty="0">
            <a:solidFill>
              <a:schemeClr val="accent6">
                <a:lumMod val="25000"/>
              </a:schemeClr>
            </a:solidFill>
          </a:endParaRPr>
        </a:p>
      </dsp:txBody>
      <dsp:txXfrm>
        <a:off x="558801" y="374456"/>
        <a:ext cx="2079121" cy="4480286"/>
      </dsp:txXfrm>
    </dsp:sp>
    <dsp:sp modelId="{8D746582-0522-4389-B962-3E0C2F4641FC}">
      <dsp:nvSpPr>
        <dsp:cNvPr id="0" name=""/>
        <dsp:cNvSpPr/>
      </dsp:nvSpPr>
      <dsp:spPr>
        <a:xfrm>
          <a:off x="2889092" y="374456"/>
          <a:ext cx="2790767" cy="4448739"/>
        </a:xfrm>
        <a:prstGeom prst="roundRect">
          <a:avLst>
            <a:gd name="adj" fmla="val 5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n-GB" sz="2700" b="1"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Post-training</a:t>
          </a:r>
          <a:endParaRPr lang="en-GB" sz="2700" b="1" kern="12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sp:txBody>
      <dsp:txXfrm rot="16200000">
        <a:off x="1344185" y="1919363"/>
        <a:ext cx="3647966" cy="558153"/>
      </dsp:txXfrm>
    </dsp:sp>
    <dsp:sp modelId="{1C6B7BE4-02F4-4AD3-B13E-652526453759}">
      <dsp:nvSpPr>
        <dsp:cNvPr id="0" name=""/>
        <dsp:cNvSpPr/>
      </dsp:nvSpPr>
      <dsp:spPr>
        <a:xfrm rot="5400000">
          <a:off x="2684130" y="4380504"/>
          <a:ext cx="378948" cy="30146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C89799-BB5B-4D80-B62E-2EB07374CA3D}">
      <dsp:nvSpPr>
        <dsp:cNvPr id="0" name=""/>
        <dsp:cNvSpPr/>
      </dsp:nvSpPr>
      <dsp:spPr>
        <a:xfrm>
          <a:off x="3447245" y="374456"/>
          <a:ext cx="2079121" cy="444873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ts val="1800"/>
            </a:spcAft>
          </a:pPr>
          <a:r>
            <a:rPr lang="en-GB" sz="2400" b="0" kern="1200" dirty="0" smtClean="0">
              <a:solidFill>
                <a:schemeClr val="accent6">
                  <a:lumMod val="25000"/>
                </a:schemeClr>
              </a:solidFill>
              <a:effectLst/>
              <a:latin typeface="Verdana" panose="020B0604030504040204" pitchFamily="34" charset="0"/>
              <a:ea typeface="Verdana" panose="020B0604030504040204" pitchFamily="34" charset="0"/>
              <a:cs typeface="Verdana" panose="020B0604030504040204" pitchFamily="34" charset="0"/>
            </a:rPr>
            <a:t>10 knowledge based MCQs</a:t>
          </a:r>
          <a:endParaRPr lang="en-GB" sz="2400" kern="1200" dirty="0">
            <a:solidFill>
              <a:schemeClr val="accent6">
                <a:lumMod val="25000"/>
              </a:schemeClr>
            </a:solidFill>
            <a:effectLst/>
            <a:latin typeface="Verdana" panose="020B0604030504040204" pitchFamily="34" charset="0"/>
            <a:ea typeface="Verdana" panose="020B0604030504040204" pitchFamily="34" charset="0"/>
            <a:cs typeface="Verdana" panose="020B0604030504040204" pitchFamily="34" charset="0"/>
          </a:endParaRPr>
        </a:p>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confidence questions</a:t>
          </a:r>
          <a:endParaRPr lang="en-GB" sz="2400" kern="12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447245" y="374456"/>
        <a:ext cx="2079121" cy="4448739"/>
      </dsp:txXfrm>
    </dsp:sp>
    <dsp:sp modelId="{0DEEB0D7-C168-433C-92EB-7EA072468319}">
      <dsp:nvSpPr>
        <dsp:cNvPr id="0" name=""/>
        <dsp:cNvSpPr/>
      </dsp:nvSpPr>
      <dsp:spPr>
        <a:xfrm>
          <a:off x="5777536" y="374456"/>
          <a:ext cx="2790767" cy="4480286"/>
        </a:xfrm>
        <a:prstGeom prst="roundRect">
          <a:avLst>
            <a:gd name="adj" fmla="val 5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n-GB" sz="2700" b="1"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month follow up</a:t>
          </a:r>
          <a:endParaRPr lang="en-GB" sz="2700" b="1" kern="12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dsp:txBody>
      <dsp:txXfrm rot="16200000">
        <a:off x="4219695" y="1932297"/>
        <a:ext cx="3673834" cy="558153"/>
      </dsp:txXfrm>
    </dsp:sp>
    <dsp:sp modelId="{9FBA1CEF-33B4-48FC-AD74-78F08A3A90D5}">
      <dsp:nvSpPr>
        <dsp:cNvPr id="0" name=""/>
        <dsp:cNvSpPr/>
      </dsp:nvSpPr>
      <dsp:spPr>
        <a:xfrm rot="5400000">
          <a:off x="5577882" y="4359219"/>
          <a:ext cx="378948" cy="301469"/>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2A116C-48C5-426D-89C6-4D7944EAA87C}">
      <dsp:nvSpPr>
        <dsp:cNvPr id="0" name=""/>
        <dsp:cNvSpPr/>
      </dsp:nvSpPr>
      <dsp:spPr>
        <a:xfrm>
          <a:off x="6335689" y="374456"/>
          <a:ext cx="2079121" cy="448028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ts val="1800"/>
            </a:spcAft>
          </a:pPr>
          <a:r>
            <a:rPr lang="en-GB" sz="2400" b="0" kern="1200" dirty="0" smtClean="0">
              <a:solidFill>
                <a:schemeClr val="accent6">
                  <a:lumMod val="25000"/>
                </a:schemeClr>
              </a:solidFill>
              <a:effectLst/>
              <a:latin typeface="Verdana" panose="020B0604030504040204" pitchFamily="34" charset="0"/>
              <a:ea typeface="Verdana" panose="020B0604030504040204" pitchFamily="34" charset="0"/>
              <a:cs typeface="Verdana" panose="020B0604030504040204" pitchFamily="34" charset="0"/>
            </a:rPr>
            <a:t>10 knowledge based MCQs</a:t>
          </a:r>
          <a:endParaRPr lang="en-GB" sz="2400" kern="1200" dirty="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endParaRPr>
        </a:p>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3 confidence questions</a:t>
          </a:r>
        </a:p>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1 practice change question</a:t>
          </a:r>
        </a:p>
        <a:p>
          <a:pPr lvl="0" algn="l" defTabSz="1066800">
            <a:lnSpc>
              <a:spcPct val="90000"/>
            </a:lnSpc>
            <a:spcBef>
              <a:spcPct val="0"/>
            </a:spcBef>
            <a:spcAft>
              <a:spcPts val="1800"/>
            </a:spcAft>
          </a:pPr>
          <a:r>
            <a:rPr lang="en-GB" sz="2400" kern="120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rPr>
            <a:t>Views on taking part</a:t>
          </a:r>
        </a:p>
        <a:p>
          <a:pPr lvl="0" algn="l" defTabSz="1066800">
            <a:lnSpc>
              <a:spcPct val="90000"/>
            </a:lnSpc>
            <a:spcBef>
              <a:spcPct val="0"/>
            </a:spcBef>
            <a:spcAft>
              <a:spcPct val="35000"/>
            </a:spcAft>
          </a:pPr>
          <a:endParaRPr lang="en-GB" sz="2800" kern="1200" dirty="0" smtClean="0">
            <a:solidFill>
              <a:schemeClr val="accent6">
                <a:lumMod val="25000"/>
              </a:schemeClr>
            </a:solidFill>
          </a:endParaRPr>
        </a:p>
      </dsp:txBody>
      <dsp:txXfrm>
        <a:off x="6335689" y="374456"/>
        <a:ext cx="2079121" cy="44802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C12BED-8A5E-4DB8-B965-0ADCE2B3C3AB}" type="datetimeFigureOut">
              <a:rPr lang="en-US"/>
              <a:pPr>
                <a:defRPr/>
              </a:pPr>
              <a:t>7/3/2014</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BF56F91-0012-47E8-9E35-D87945B3B961}" type="slidenum">
              <a:rPr lang="en-GB"/>
              <a:pPr>
                <a:defRPr/>
              </a:pPr>
              <a:t>‹#›</a:t>
            </a:fld>
            <a:endParaRPr lang="en-GB"/>
          </a:p>
        </p:txBody>
      </p:sp>
    </p:spTree>
    <p:extLst>
      <p:ext uri="{BB962C8B-B14F-4D97-AF65-F5344CB8AC3E}">
        <p14:creationId xmlns:p14="http://schemas.microsoft.com/office/powerpoint/2010/main" val="380046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B719EA8-BB94-4B88-848E-407E9F30E0C6}" type="datetimeFigureOut">
              <a:rPr lang="en-US"/>
              <a:pPr>
                <a:defRPr/>
              </a:pPr>
              <a:t>7/3/2014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122"/>
            <a:ext cx="5438775" cy="4468099"/>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242"/>
            <a:ext cx="2946400" cy="496809"/>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6BF975A-4B7B-49B0-B74D-F367D41ABEE3}" type="slidenum">
              <a:rPr lang="en-GB"/>
              <a:pPr>
                <a:defRPr/>
              </a:pPr>
              <a:t>‹#›</a:t>
            </a:fld>
            <a:endParaRPr lang="en-GB"/>
          </a:p>
        </p:txBody>
      </p:sp>
    </p:spTree>
    <p:extLst>
      <p:ext uri="{BB962C8B-B14F-4D97-AF65-F5344CB8AC3E}">
        <p14:creationId xmlns:p14="http://schemas.microsoft.com/office/powerpoint/2010/main" val="3431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CBE7B6-8BEC-4B8B-A39F-8ED7594FE1A1}" type="slidenum">
              <a:rPr lang="en-GB" smtClean="0">
                <a:latin typeface="Calibri" pitchFamily="34" charset="0"/>
              </a:rPr>
              <a:pPr eaLnBrk="1" hangingPunct="1"/>
              <a:t>1</a:t>
            </a:fld>
            <a:endParaRPr lang="en-GB"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FEEBB-E06F-4B6B-903D-22A85091633A}" type="slidenum">
              <a:rPr lang="en-GB" smtClean="0">
                <a:latin typeface="Calibri" pitchFamily="34" charset="0"/>
              </a:rPr>
              <a:pPr eaLnBrk="1" hangingPunct="1"/>
              <a:t>10</a:t>
            </a:fld>
            <a:endParaRPr lang="en-GB"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FEEBB-E06F-4B6B-903D-22A85091633A}" type="slidenum">
              <a:rPr lang="en-GB" smtClean="0">
                <a:latin typeface="Calibri" pitchFamily="34" charset="0"/>
              </a:rPr>
              <a:pPr eaLnBrk="1" hangingPunct="1"/>
              <a:t>11</a:t>
            </a:fld>
            <a:endParaRPr lang="en-GB"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FEEBB-E06F-4B6B-903D-22A85091633A}" type="slidenum">
              <a:rPr lang="en-GB" smtClean="0">
                <a:latin typeface="Calibri" pitchFamily="34" charset="0"/>
              </a:rPr>
              <a:pPr eaLnBrk="1" hangingPunct="1"/>
              <a:t>12</a:t>
            </a:fld>
            <a:endParaRPr lang="en-GB"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13</a:t>
            </a:fld>
            <a:endParaRPr lang="en-GB"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14</a:t>
            </a:fld>
            <a:endParaRPr lang="en-GB"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CFCAA0-C7C6-4255-A01B-339987ED87D1}" type="slidenum">
              <a:rPr lang="en-GB" smtClean="0">
                <a:latin typeface="Calibri" pitchFamily="34" charset="0"/>
              </a:rPr>
              <a:pPr eaLnBrk="1" hangingPunct="1"/>
              <a:t>15</a:t>
            </a:fld>
            <a:endParaRPr lang="en-GB"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Verdana" pitchFamily="34" charset="0"/>
                <a:ea typeface="Verdana" pitchFamily="34" charset="0"/>
                <a:cs typeface="Verdana" pitchFamily="34" charset="0"/>
              </a:rPr>
              <a:t>As</a:t>
            </a:r>
            <a:r>
              <a:rPr lang="en-US" sz="1100" b="0" baseline="0" dirty="0" smtClean="0">
                <a:latin typeface="Verdana" pitchFamily="34" charset="0"/>
                <a:ea typeface="Verdana" pitchFamily="34" charset="0"/>
                <a:cs typeface="Verdana" pitchFamily="34" charset="0"/>
              </a:rPr>
              <a:t> you are aware, a</a:t>
            </a:r>
            <a:r>
              <a:rPr lang="en-US" sz="1100" b="0" dirty="0" smtClean="0">
                <a:latin typeface="Verdana" pitchFamily="34" charset="0"/>
                <a:ea typeface="Verdana" pitchFamily="34" charset="0"/>
                <a:cs typeface="Verdana" pitchFamily="34" charset="0"/>
              </a:rPr>
              <a:t>fter</a:t>
            </a:r>
            <a:r>
              <a:rPr lang="en-US" sz="1100" b="0" baseline="0" dirty="0" smtClean="0">
                <a:latin typeface="Verdana" pitchFamily="34" charset="0"/>
                <a:ea typeface="Verdana" pitchFamily="34" charset="0"/>
                <a:cs typeface="Verdana" pitchFamily="34" charset="0"/>
              </a:rPr>
              <a:t> homes, cars are potentially the second most significant source of SHS exposure for non-smokers, particularly children.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latin typeface="Verdana" pitchFamily="34" charset="0"/>
                <a:ea typeface="Verdana" pitchFamily="34" charset="0"/>
                <a:cs typeface="Verdana" pitchFamily="34" charset="0"/>
              </a:rPr>
              <a:t>Because of the confined space, SHS particulate matter or PM2.5 can be significantly higher in cars than in other spaces such as homes. One study showed that PM2.5 in a stationary car was 23 times higher than in a home</a:t>
            </a:r>
            <a:endParaRPr lang="en-US" sz="1100" b="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latin typeface="Verdana" pitchFamily="34" charset="0"/>
                <a:ea typeface="Verdana" pitchFamily="34" charset="0"/>
                <a:cs typeface="Verdana" pitchFamily="34" charset="0"/>
              </a:rPr>
              <a:t>We often hear about the number of children who are exposed to SHS at home, but we hear less about how many children are exposed to smoking in car, mainly because it’s potentially harder to measure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latin typeface="Verdana" pitchFamily="34" charset="0"/>
                <a:ea typeface="Verdana" pitchFamily="34" charset="0"/>
                <a:cs typeface="Verdana" pitchFamily="34" charset="0"/>
              </a:rPr>
              <a:t>In data from 2008, 15% of UK adult smokers reported that they smoked in cars when children were passengers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latin typeface="Verdana" pitchFamily="34" charset="0"/>
                <a:ea typeface="Verdana" pitchFamily="34" charset="0"/>
                <a:cs typeface="Verdana" pitchFamily="34" charset="0"/>
              </a:rPr>
              <a:t>In a study that Linda and I conducted of young person’s exposure to SHS in cars, 47% reported that they were exposed, with 17% reporting that they were exposed once a week or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latin typeface="Verdana" pitchFamily="34" charset="0"/>
                <a:ea typeface="Verdana" pitchFamily="34" charset="0"/>
                <a:cs typeface="Verdana" pitchFamily="34" charset="0"/>
              </a:rPr>
              <a:t>There have been a number of studies that have explored attitudes to smoking in cars and there is significant public support for the implementation of smoking bans in cars carry children for both adults and adolescents and for smokers</a:t>
            </a:r>
            <a:endParaRPr lang="en-US" sz="1200" b="0" dirty="0" smtClean="0">
              <a:latin typeface="Verdana" pitchFamily="34" charset="0"/>
              <a:ea typeface="Verdana" pitchFamily="34" charset="0"/>
              <a:cs typeface="Verdana" pitchFamily="34" charset="0"/>
            </a:endParaRP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819E8A73-6FE3-4FC0-B6D7-1894007479CC}" type="slidenum">
              <a:rPr lang="en-GB" smtClean="0"/>
              <a:t>16</a:t>
            </a:fld>
            <a:endParaRPr lang="en-GB"/>
          </a:p>
        </p:txBody>
      </p:sp>
    </p:spTree>
    <p:extLst>
      <p:ext uri="{BB962C8B-B14F-4D97-AF65-F5344CB8AC3E}">
        <p14:creationId xmlns:p14="http://schemas.microsoft.com/office/powerpoint/2010/main" val="238870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FEEBB-E06F-4B6B-903D-22A85091633A}" type="slidenum">
              <a:rPr lang="en-GB" smtClean="0">
                <a:latin typeface="Calibri" pitchFamily="34" charset="0"/>
              </a:rPr>
              <a:pPr eaLnBrk="1" hangingPunct="1"/>
              <a:t>17</a:t>
            </a:fld>
            <a:endParaRPr lang="en-GB"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dirty="0" smtClean="0"/>
              <a:t> As</a:t>
            </a:r>
            <a:r>
              <a:rPr lang="en-GB" baseline="0" dirty="0" smtClean="0"/>
              <a:t> part of this mapping review, we also conducted semi-structured interviews with 26 stakeholders from 22 different jurisdictions</a:t>
            </a:r>
          </a:p>
          <a:p>
            <a:pPr>
              <a:buFontTx/>
              <a:buChar char="•"/>
            </a:pPr>
            <a:r>
              <a:rPr lang="en-GB" baseline="0" dirty="0" smtClean="0"/>
              <a:t> Overall, the stakeholders reported that it was relatively easy to implement laws, especially if it is framed as a way to protect children from harm</a:t>
            </a:r>
          </a:p>
          <a:p>
            <a:pPr>
              <a:buFontTx/>
              <a:buChar char="•"/>
            </a:pPr>
            <a:r>
              <a:rPr lang="en-GB" baseline="0" dirty="0" smtClean="0"/>
              <a:t> In line with data from the UK that I showed earlier, stakeholders reported that the public are in support of legislation and that there is limited opposition</a:t>
            </a:r>
          </a:p>
          <a:p>
            <a:pPr>
              <a:buFontTx/>
              <a:buChar char="•"/>
            </a:pPr>
            <a:r>
              <a:rPr lang="en-GB" baseline="0" dirty="0" smtClean="0"/>
              <a:t> They did however highlight that there is a clear need for champions and policymakers to help move plans forward and that given that the police cannot stop every vehicle and so it needs to be self-enforced supported by legal action where necessary</a:t>
            </a:r>
            <a:endParaRPr lang="en-GB"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18</a:t>
            </a:fld>
            <a:endParaRPr lang="en-GB"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FEEBB-E06F-4B6B-903D-22A85091633A}" type="slidenum">
              <a:rPr lang="en-GB" smtClean="0">
                <a:latin typeface="Calibri" pitchFamily="34" charset="0"/>
              </a:rPr>
              <a:pPr eaLnBrk="1" hangingPunct="1"/>
              <a:t>19</a:t>
            </a:fld>
            <a:endParaRPr lang="en-GB"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448D60-83F9-49E1-971E-D1B66B7ED5A8}" type="slidenum">
              <a:rPr lang="en-GB" smtClean="0">
                <a:latin typeface="Calibri" pitchFamily="34" charset="0"/>
              </a:rPr>
              <a:pPr eaLnBrk="1" hangingPunct="1"/>
              <a:t>2</a:t>
            </a:fld>
            <a:endParaRPr lang="en-GB"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dirty="0" smtClean="0">
                <a:latin typeface="Verdana" pitchFamily="34" charset="0"/>
                <a:ea typeface="Verdana" pitchFamily="34" charset="0"/>
                <a:cs typeface="Verdana" pitchFamily="34" charset="0"/>
              </a:rPr>
              <a:t>There has been significantly</a:t>
            </a:r>
            <a:r>
              <a:rPr lang="en-GB" baseline="0" dirty="0" smtClean="0">
                <a:latin typeface="Verdana" pitchFamily="34" charset="0"/>
                <a:ea typeface="Verdana" pitchFamily="34" charset="0"/>
                <a:cs typeface="Verdana" pitchFamily="34" charset="0"/>
              </a:rPr>
              <a:t> more progress towards legislation in England. </a:t>
            </a:r>
          </a:p>
          <a:p>
            <a:pPr marL="171450" indent="-171450">
              <a:buFont typeface="Arial" panose="020B0604020202020204" pitchFamily="34" charset="0"/>
              <a:buChar char="•"/>
            </a:pPr>
            <a:r>
              <a:rPr lang="en-GB" baseline="0" dirty="0" smtClean="0">
                <a:latin typeface="Verdana" pitchFamily="34" charset="0"/>
                <a:ea typeface="Verdana" pitchFamily="34" charset="0"/>
                <a:cs typeface="Verdana" pitchFamily="34" charset="0"/>
              </a:rPr>
              <a:t>In January an amendment to the Children &amp; Families was passed – which granted the Government power to introduce legislation</a:t>
            </a:r>
          </a:p>
          <a:p>
            <a:pPr marL="171450" indent="-171450">
              <a:buFont typeface="Arial" panose="020B0604020202020204" pitchFamily="34" charset="0"/>
              <a:buChar char="•"/>
            </a:pPr>
            <a:r>
              <a:rPr lang="en-GB" baseline="0" dirty="0" smtClean="0">
                <a:latin typeface="Verdana" pitchFamily="34" charset="0"/>
                <a:ea typeface="Verdana" pitchFamily="34" charset="0"/>
                <a:cs typeface="Verdana" pitchFamily="34" charset="0"/>
              </a:rPr>
              <a:t>In February, MPs voted in favour the amendment – which empowers ministers smoking in cars carrying children a criminal offence</a:t>
            </a:r>
          </a:p>
          <a:p>
            <a:pPr marL="171450" indent="-171450">
              <a:buFont typeface="Arial" panose="020B0604020202020204" pitchFamily="34" charset="0"/>
              <a:buChar char="•"/>
            </a:pPr>
            <a:r>
              <a:rPr lang="en-GB" baseline="0" dirty="0" smtClean="0">
                <a:latin typeface="Verdana" pitchFamily="34" charset="0"/>
                <a:ea typeface="Verdana" pitchFamily="34" charset="0"/>
                <a:cs typeface="Verdana" pitchFamily="34" charset="0"/>
              </a:rPr>
              <a:t>Whilst it’s not been confirmed, there are reports that the legislation will be introduced in 2015 and will be a primary offence with a £60 fine</a:t>
            </a:r>
            <a:endParaRPr lang="en-GB" dirty="0" smtClean="0">
              <a:latin typeface="Verdana" pitchFamily="34" charset="0"/>
              <a:ea typeface="Verdana" pitchFamily="34" charset="0"/>
              <a:cs typeface="Verdana" pitchFamily="34" charset="0"/>
            </a:endParaRPr>
          </a:p>
          <a:p>
            <a:endParaRPr lang="en-GB"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CFCAA0-C7C6-4255-A01B-339987ED87D1}" type="slidenum">
              <a:rPr lang="en-GB" smtClean="0">
                <a:latin typeface="Calibri" pitchFamily="34" charset="0"/>
              </a:rPr>
              <a:pPr eaLnBrk="1" hangingPunct="1"/>
              <a:t>20</a:t>
            </a:fld>
            <a:endParaRPr lang="en-GB"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en-GB" baseline="0"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9EBD25-7CF8-4D8A-A6D6-303E6EEB5860}" type="slidenum">
              <a:rPr lang="en-GB" smtClean="0">
                <a:latin typeface="Calibri" pitchFamily="34" charset="0"/>
              </a:rPr>
              <a:pPr eaLnBrk="1" hangingPunct="1"/>
              <a:t>21</a:t>
            </a:fld>
            <a:endParaRPr lang="en-GB"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baseline="0" dirty="0" smtClean="0"/>
              <a:t>To summarise –  I’ve talked about two rather different interventions today. Whilst different, both of them have the overall aim of protecting children from the harms of SHS exposure. </a:t>
            </a:r>
          </a:p>
          <a:p>
            <a:pPr marL="171450" indent="-171450">
              <a:buFont typeface="Arial" panose="020B0604020202020204" pitchFamily="34" charset="0"/>
              <a:buChar char="•"/>
            </a:pPr>
            <a:r>
              <a:rPr lang="en-GB" baseline="0" dirty="0" smtClean="0"/>
              <a:t>Children’s exposure to SHS in both the home and in the car is still an ongoing and significant public health concern, but working together to intervene and hopefully the introduction of legislation to ban smoking in cars carrying children, in England at least, we can make a difference to the lives of children who live with smokers.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448D60-83F9-49E1-971E-D1B66B7ED5A8}" type="slidenum">
              <a:rPr lang="en-GB" smtClean="0">
                <a:latin typeface="Calibri" pitchFamily="34" charset="0"/>
              </a:rPr>
              <a:pPr eaLnBrk="1" hangingPunct="1"/>
              <a:t>22</a:t>
            </a:fld>
            <a:endParaRPr lang="en-GB"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9EBD25-7CF8-4D8A-A6D6-303E6EEB5860}" type="slidenum">
              <a:rPr lang="en-GB" smtClean="0">
                <a:latin typeface="Calibri" pitchFamily="34" charset="0"/>
              </a:rPr>
              <a:pPr eaLnBrk="1" hangingPunct="1"/>
              <a:t>23</a:t>
            </a:fld>
            <a:endParaRPr lang="en-GB"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u="none" baseline="0"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448D60-83F9-49E1-971E-D1B66B7ED5A8}" type="slidenum">
              <a:rPr lang="en-GB" smtClean="0">
                <a:latin typeface="Calibri" pitchFamily="34" charset="0"/>
              </a:rPr>
              <a:pPr eaLnBrk="1" hangingPunct="1"/>
              <a:t>3</a:t>
            </a:fld>
            <a:endParaRPr lang="en-GB"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0" dirty="0" smtClean="0">
              <a:solidFill>
                <a:schemeClr val="bg1"/>
              </a:solidFill>
              <a:latin typeface="+mn-lt"/>
              <a:ea typeface="Verdana" pitchFamily="34" charset="0"/>
              <a:cs typeface="Verdana"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4</a:t>
            </a:fld>
            <a:endParaRPr lang="en-GB"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en-GB" sz="1200" kern="1200" dirty="0" smtClean="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5</a:t>
            </a:fld>
            <a:endParaRPr lang="en-GB"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GB"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6</a:t>
            </a:fld>
            <a:endParaRPr lang="en-GB"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7</a:t>
            </a:fld>
            <a:endParaRPr lang="en-GB"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Char char="•"/>
              <a:tabLst/>
              <a:defRPr/>
            </a:pPr>
            <a:endParaRPr lang="en-GB"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E7B68-6F08-4C2F-9744-F95D7F0BD5C4}" type="slidenum">
              <a:rPr lang="en-GB" smtClean="0">
                <a:latin typeface="Calibri" pitchFamily="34" charset="0"/>
              </a:rPr>
              <a:pPr eaLnBrk="1" hangingPunct="1"/>
              <a:t>8</a:t>
            </a:fld>
            <a:endParaRPr lang="en-GB"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marL="457200" lvl="1" indent="0">
              <a:buFont typeface="Arial" panose="020B0604020202020204" pitchFamily="34" charset="0"/>
              <a:buNone/>
            </a:pPr>
            <a:endParaRPr lang="en-GB"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FEEBB-E06F-4B6B-903D-22A85091633A}" type="slidenum">
              <a:rPr lang="en-GB" smtClean="0">
                <a:solidFill>
                  <a:prstClr val="black"/>
                </a:solidFill>
                <a:latin typeface="Calibri" pitchFamily="34" charset="0"/>
              </a:rPr>
              <a:pPr eaLnBrk="1" hangingPunct="1"/>
              <a:t>9</a:t>
            </a:fld>
            <a:endParaRPr lang="en-GB"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7" name="Picture 9" descr="ub_lightcy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1588"/>
            <a:ext cx="9150350" cy="6861176"/>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ctrTitle"/>
          </p:nvPr>
        </p:nvSpPr>
        <p:spPr>
          <a:xfrm>
            <a:off x="1979613" y="2565400"/>
            <a:ext cx="5256212" cy="1908175"/>
          </a:xfrm>
        </p:spPr>
        <p:txBody>
          <a:bodyPr/>
          <a:lstStyle>
            <a:lvl1pPr>
              <a:defRPr sz="4400"/>
            </a:lvl1pPr>
          </a:lstStyle>
          <a:p>
            <a:pPr lvl="0"/>
            <a:r>
              <a:rPr lang="en-US" noProof="0" smtClean="0"/>
              <a:t>Click to edit Master title style</a:t>
            </a:r>
            <a:endParaRPr lang="en-GB" noProof="0" smtClean="0"/>
          </a:p>
        </p:txBody>
      </p:sp>
      <p:sp>
        <p:nvSpPr>
          <p:cNvPr id="2052" name="Rectangle 4"/>
          <p:cNvSpPr>
            <a:spLocks noGrp="1" noChangeArrowheads="1"/>
          </p:cNvSpPr>
          <p:nvPr>
            <p:ph type="subTitle" idx="1"/>
          </p:nvPr>
        </p:nvSpPr>
        <p:spPr>
          <a:xfrm>
            <a:off x="304802" y="5562600"/>
            <a:ext cx="8456613" cy="1065213"/>
          </a:xfrm>
        </p:spPr>
        <p:txBody>
          <a:bodyPr/>
          <a:lstStyle>
            <a:lvl1pPr marL="0" indent="0">
              <a:buFont typeface="Wingdings" pitchFamily="2" charset="2"/>
              <a:buNone/>
              <a:defRPr b="0"/>
            </a:lvl1pPr>
          </a:lstStyle>
          <a:p>
            <a:pPr lvl="0"/>
            <a:r>
              <a:rPr lang="en-US" noProof="0" smtClean="0"/>
              <a:t>Click to edit Master subtitle style</a:t>
            </a:r>
            <a:endParaRPr lang="en-GB"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891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7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027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36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420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600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407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265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4154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76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027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053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1032" name="Picture 8" descr="ub_wm_templa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 y="-1587"/>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85800" y="1981200"/>
            <a:ext cx="77724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imes New Roman" pitchFamily="18" charset="0"/>
        </a:defRPr>
      </a:lvl2pPr>
      <a:lvl3pPr algn="l" rtl="0" eaLnBrk="1" fontAlgn="base" hangingPunct="1">
        <a:spcBef>
          <a:spcPct val="0"/>
        </a:spcBef>
        <a:spcAft>
          <a:spcPct val="0"/>
        </a:spcAft>
        <a:defRPr sz="4000">
          <a:solidFill>
            <a:schemeClr val="tx2"/>
          </a:solidFill>
          <a:latin typeface="Times New Roman" pitchFamily="18" charset="0"/>
        </a:defRPr>
      </a:lvl3pPr>
      <a:lvl4pPr algn="l" rtl="0" eaLnBrk="1" fontAlgn="base" hangingPunct="1">
        <a:spcBef>
          <a:spcPct val="0"/>
        </a:spcBef>
        <a:spcAft>
          <a:spcPct val="0"/>
        </a:spcAft>
        <a:defRPr sz="4000">
          <a:solidFill>
            <a:schemeClr val="tx2"/>
          </a:solidFill>
          <a:latin typeface="Times New Roman" pitchFamily="18" charset="0"/>
        </a:defRPr>
      </a:lvl4pPr>
      <a:lvl5pPr algn="l" rtl="0" eaLnBrk="1" fontAlgn="base" hangingPunct="1">
        <a:spcBef>
          <a:spcPct val="0"/>
        </a:spcBef>
        <a:spcAft>
          <a:spcPct val="0"/>
        </a:spcAft>
        <a:defRPr sz="4000">
          <a:solidFill>
            <a:schemeClr val="tx2"/>
          </a:solidFill>
          <a:latin typeface="Times New Roman" pitchFamily="18" charset="0"/>
        </a:defRPr>
      </a:lvl5pPr>
      <a:lvl6pPr marL="457200" algn="l" rtl="0" eaLnBrk="1" fontAlgn="base" hangingPunct="1">
        <a:spcBef>
          <a:spcPct val="0"/>
        </a:spcBef>
        <a:spcAft>
          <a:spcPct val="0"/>
        </a:spcAft>
        <a:defRPr sz="4000">
          <a:solidFill>
            <a:schemeClr val="tx2"/>
          </a:solidFill>
          <a:latin typeface="Times New Roman" pitchFamily="18" charset="0"/>
        </a:defRPr>
      </a:lvl6pPr>
      <a:lvl7pPr marL="914400" algn="l" rtl="0" eaLnBrk="1" fontAlgn="base" hangingPunct="1">
        <a:spcBef>
          <a:spcPct val="0"/>
        </a:spcBef>
        <a:spcAft>
          <a:spcPct val="0"/>
        </a:spcAft>
        <a:defRPr sz="4000">
          <a:solidFill>
            <a:schemeClr val="tx2"/>
          </a:solidFill>
          <a:latin typeface="Times New Roman" pitchFamily="18" charset="0"/>
        </a:defRPr>
      </a:lvl7pPr>
      <a:lvl8pPr marL="1371600" algn="l" rtl="0" eaLnBrk="1" fontAlgn="base" hangingPunct="1">
        <a:spcBef>
          <a:spcPct val="0"/>
        </a:spcBef>
        <a:spcAft>
          <a:spcPct val="0"/>
        </a:spcAft>
        <a:defRPr sz="4000">
          <a:solidFill>
            <a:schemeClr val="tx2"/>
          </a:solidFill>
          <a:latin typeface="Times New Roman" pitchFamily="18" charset="0"/>
        </a:defRPr>
      </a:lvl8pPr>
      <a:lvl9pPr marL="1828800" algn="l" rtl="0" eaLnBrk="1" fontAlgn="base" hangingPunct="1">
        <a:spcBef>
          <a:spcPct val="0"/>
        </a:spcBef>
        <a:spcAft>
          <a:spcPct val="0"/>
        </a:spcAft>
        <a:defRPr sz="40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80000"/>
        <a:buFont typeface="Wingdings" pitchFamily="2" charset="2"/>
        <a:buChar char="o"/>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b="1">
          <a:solidFill>
            <a:schemeClr val="tx1"/>
          </a:solidFill>
          <a:latin typeface="+mn-lt"/>
        </a:defRPr>
      </a:lvl2pPr>
      <a:lvl3pPr marL="1143000" indent="-228600" algn="l" rtl="0" eaLnBrk="1" fontAlgn="base" hangingPunct="1">
        <a:spcBef>
          <a:spcPct val="20000"/>
        </a:spcBef>
        <a:spcAft>
          <a:spcPct val="0"/>
        </a:spcAft>
        <a:buClr>
          <a:srgbClr val="CCFFFF"/>
        </a:buClr>
        <a:buSzPct val="65000"/>
        <a:buFont typeface="Wingdings" pitchFamily="2" charset="2"/>
        <a:buChar char="o"/>
        <a:defRPr sz="2800" b="1">
          <a:solidFill>
            <a:schemeClr val="tx1"/>
          </a:solidFill>
          <a:latin typeface="+mn-lt"/>
        </a:defRPr>
      </a:lvl3pPr>
      <a:lvl4pPr marL="1600200" indent="-228600" algn="l" rtl="0" eaLnBrk="1" fontAlgn="base" hangingPunct="1">
        <a:spcBef>
          <a:spcPct val="20000"/>
        </a:spcBef>
        <a:spcAft>
          <a:spcPct val="0"/>
        </a:spcAft>
        <a:buClr>
          <a:srgbClr val="CCFFFF"/>
        </a:buClr>
        <a:buSzPct val="80000"/>
        <a:buChar char="–"/>
        <a:defRPr sz="2800" b="1">
          <a:solidFill>
            <a:schemeClr val="tx1"/>
          </a:solidFill>
          <a:latin typeface="+mn-lt"/>
        </a:defRPr>
      </a:lvl4pPr>
      <a:lvl5pPr marL="2057400" indent="-228600" algn="l" rtl="0" eaLnBrk="1" fontAlgn="base" hangingPunct="1">
        <a:spcBef>
          <a:spcPct val="20000"/>
        </a:spcBef>
        <a:spcAft>
          <a:spcPct val="0"/>
        </a:spcAft>
        <a:buClr>
          <a:srgbClr val="CCFFFF"/>
        </a:buClr>
        <a:buSzPct val="90000"/>
        <a:buChar char="»"/>
        <a:defRPr sz="2800" b="1">
          <a:solidFill>
            <a:schemeClr val="tx1"/>
          </a:solidFill>
          <a:latin typeface="+mn-lt"/>
        </a:defRPr>
      </a:lvl5pPr>
      <a:lvl6pPr marL="2514600" indent="-228600" algn="l" rtl="0" eaLnBrk="1" fontAlgn="base" hangingPunct="1">
        <a:spcBef>
          <a:spcPct val="20000"/>
        </a:spcBef>
        <a:spcAft>
          <a:spcPct val="0"/>
        </a:spcAft>
        <a:buClr>
          <a:srgbClr val="CCFFFF"/>
        </a:buClr>
        <a:buSzPct val="90000"/>
        <a:buChar char="»"/>
        <a:defRPr sz="2800" b="1">
          <a:solidFill>
            <a:schemeClr val="tx1"/>
          </a:solidFill>
          <a:latin typeface="+mn-lt"/>
        </a:defRPr>
      </a:lvl6pPr>
      <a:lvl7pPr marL="2971800" indent="-228600" algn="l" rtl="0" eaLnBrk="1" fontAlgn="base" hangingPunct="1">
        <a:spcBef>
          <a:spcPct val="20000"/>
        </a:spcBef>
        <a:spcAft>
          <a:spcPct val="0"/>
        </a:spcAft>
        <a:buClr>
          <a:srgbClr val="CCFFFF"/>
        </a:buClr>
        <a:buSzPct val="90000"/>
        <a:buChar char="»"/>
        <a:defRPr sz="2800" b="1">
          <a:solidFill>
            <a:schemeClr val="tx1"/>
          </a:solidFill>
          <a:latin typeface="+mn-lt"/>
        </a:defRPr>
      </a:lvl7pPr>
      <a:lvl8pPr marL="3429000" indent="-228600" algn="l" rtl="0" eaLnBrk="1" fontAlgn="base" hangingPunct="1">
        <a:spcBef>
          <a:spcPct val="20000"/>
        </a:spcBef>
        <a:spcAft>
          <a:spcPct val="0"/>
        </a:spcAft>
        <a:buClr>
          <a:srgbClr val="CCFFFF"/>
        </a:buClr>
        <a:buSzPct val="90000"/>
        <a:buChar char="»"/>
        <a:defRPr sz="2800" b="1">
          <a:solidFill>
            <a:schemeClr val="tx1"/>
          </a:solidFill>
          <a:latin typeface="+mn-lt"/>
        </a:defRPr>
      </a:lvl8pPr>
      <a:lvl9pPr marL="3886200" indent="-228600" algn="l" rtl="0" eaLnBrk="1" fontAlgn="base" hangingPunct="1">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23728" y="2636914"/>
            <a:ext cx="5112630" cy="1584175"/>
          </a:xfrm>
        </p:spPr>
        <p:txBody>
          <a:bodyPr/>
          <a:lstStyle/>
          <a:p>
            <a:pPr algn="ctr"/>
            <a:r>
              <a:rPr lang="en-GB" sz="4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Smoke-free homes and cars</a:t>
            </a:r>
            <a:endParaRPr lang="en-GB" sz="4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051" name="Subtitle 2"/>
          <p:cNvSpPr>
            <a:spLocks noGrp="1"/>
          </p:cNvSpPr>
          <p:nvPr>
            <p:ph type="subTitle" idx="1"/>
          </p:nvPr>
        </p:nvSpPr>
        <p:spPr>
          <a:xfrm>
            <a:off x="323528" y="5157192"/>
            <a:ext cx="7272808" cy="1440160"/>
          </a:xfrm>
        </p:spPr>
        <p:txBody>
          <a:bodyPr/>
          <a:lstStyle/>
          <a:p>
            <a:pPr eaLnBrk="1" hangingPunct="1">
              <a:defRPr/>
            </a:pPr>
            <a:r>
              <a:rPr lang="en-GB" sz="2400" dirty="0" smtClean="0">
                <a:solidFill>
                  <a:srgbClr val="F8F8F8"/>
                </a:solidFill>
                <a:latin typeface="Verdana" pitchFamily="34" charset="0"/>
                <a:ea typeface="Verdana" pitchFamily="34" charset="0"/>
                <a:cs typeface="Verdana" pitchFamily="34" charset="0"/>
              </a:rPr>
              <a:t>Dr Laura Jones</a:t>
            </a:r>
          </a:p>
          <a:p>
            <a:pPr eaLnBrk="1" hangingPunct="1">
              <a:defRPr/>
            </a:pPr>
            <a:r>
              <a:rPr lang="en-GB" sz="2400" dirty="0" smtClean="0">
                <a:solidFill>
                  <a:srgbClr val="F8F8F8"/>
                </a:solidFill>
                <a:latin typeface="Verdana" pitchFamily="34" charset="0"/>
                <a:ea typeface="Verdana" pitchFamily="34" charset="0"/>
                <a:cs typeface="Verdana" pitchFamily="34" charset="0"/>
              </a:rPr>
              <a:t>UKCTAS &amp; University of Birmingham</a:t>
            </a:r>
          </a:p>
          <a:p>
            <a:pPr>
              <a:defRPr/>
            </a:pPr>
            <a:r>
              <a:rPr lang="en-GB" sz="2400" dirty="0" smtClean="0">
                <a:solidFill>
                  <a:srgbClr val="F8F8F8"/>
                </a:solidFill>
                <a:latin typeface="Verdana" pitchFamily="34" charset="0"/>
                <a:ea typeface="Verdana" pitchFamily="34" charset="0"/>
                <a:cs typeface="Verdana" pitchFamily="34" charset="0"/>
              </a:rPr>
              <a:t>13</a:t>
            </a:r>
            <a:r>
              <a:rPr lang="en-GB" sz="2400" baseline="30000" dirty="0" smtClean="0">
                <a:solidFill>
                  <a:srgbClr val="F8F8F8"/>
                </a:solidFill>
                <a:latin typeface="Verdana" pitchFamily="34" charset="0"/>
                <a:ea typeface="Verdana" pitchFamily="34" charset="0"/>
                <a:cs typeface="Verdana" pitchFamily="34" charset="0"/>
              </a:rPr>
              <a:t>th</a:t>
            </a:r>
            <a:r>
              <a:rPr lang="en-GB" sz="2400" dirty="0" smtClean="0">
                <a:solidFill>
                  <a:srgbClr val="F8F8F8"/>
                </a:solidFill>
                <a:latin typeface="Verdana" pitchFamily="34" charset="0"/>
                <a:ea typeface="Verdana" pitchFamily="34" charset="0"/>
                <a:cs typeface="Verdana" pitchFamily="34" charset="0"/>
              </a:rPr>
              <a:t> June 2014</a:t>
            </a:r>
            <a:endParaRPr lang="en-GB" sz="2000"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8923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47366499"/>
              </p:ext>
            </p:extLst>
          </p:nvPr>
        </p:nvGraphicFramePr>
        <p:xfrm>
          <a:off x="323528" y="289600"/>
          <a:ext cx="8568952" cy="6278800"/>
        </p:xfrm>
        <a:graphic>
          <a:graphicData uri="http://schemas.openxmlformats.org/drawingml/2006/table">
            <a:tbl>
              <a:tblPr>
                <a:tableStyleId>{2D5ABB26-0587-4C30-8999-92F81FD0307C}</a:tableStyleId>
              </a:tblPr>
              <a:tblGrid>
                <a:gridCol w="2083240"/>
                <a:gridCol w="4535751"/>
                <a:gridCol w="1949961"/>
              </a:tblGrid>
              <a:tr h="284693">
                <a:tc gridSpan="2">
                  <a:txBody>
                    <a:bodyPr/>
                    <a:lstStyle/>
                    <a:p>
                      <a:pPr algn="l" fontAlgn="b"/>
                      <a:r>
                        <a:rPr lang="en-GB" sz="2000" b="1" i="0" u="none" strike="noStrike" dirty="0" smtClean="0">
                          <a:solidFill>
                            <a:srgbClr val="F8F8F8"/>
                          </a:solidFill>
                          <a:effectLst/>
                          <a:latin typeface="Verdana" panose="020B0604030504040204" pitchFamily="34" charset="0"/>
                          <a:ea typeface="Verdana" panose="020B0604030504040204" pitchFamily="34" charset="0"/>
                          <a:cs typeface="Verdana" panose="020B0604030504040204" pitchFamily="34" charset="0"/>
                        </a:rPr>
                        <a:t>Evaluation</a:t>
                      </a:r>
                      <a:r>
                        <a:rPr lang="en-GB" sz="2000" b="1" i="0" u="none" strike="noStrike" baseline="0" dirty="0" smtClean="0">
                          <a:solidFill>
                            <a:srgbClr val="F8F8F8"/>
                          </a:solidFill>
                          <a:effectLst/>
                          <a:latin typeface="Verdana" panose="020B0604030504040204" pitchFamily="34" charset="0"/>
                          <a:ea typeface="Verdana" panose="020B0604030504040204" pitchFamily="34" charset="0"/>
                          <a:cs typeface="Verdana" panose="020B0604030504040204" pitchFamily="34" charset="0"/>
                        </a:rPr>
                        <a:t> sample characteristics (n=178)</a:t>
                      </a:r>
                      <a:endParaRPr lang="en-GB" sz="2000" b="1" i="0" u="none" strike="noStrike" dirty="0">
                        <a:solidFill>
                          <a:srgbClr val="F8F8F8"/>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b"/>
                      <a:r>
                        <a:rPr lang="en-GB" sz="2000" b="1" u="none" strike="noStrike" dirty="0">
                          <a:solidFill>
                            <a:srgbClr val="F8F8F8"/>
                          </a:solidFill>
                          <a:effectLst/>
                          <a:latin typeface="Verdana" panose="020B0604030504040204" pitchFamily="34" charset="0"/>
                          <a:ea typeface="Verdana" panose="020B0604030504040204" pitchFamily="34" charset="0"/>
                          <a:cs typeface="Verdana" panose="020B0604030504040204" pitchFamily="34" charset="0"/>
                        </a:rPr>
                        <a:t>% (n)</a:t>
                      </a:r>
                      <a:endParaRPr lang="en-GB" sz="2000" b="1" i="0" u="none" strike="noStrike" dirty="0">
                        <a:solidFill>
                          <a:srgbClr val="F8F8F8"/>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r>
              <a:tr h="284693">
                <a:tc rowSpan="2">
                  <a:txBody>
                    <a:bodyPr/>
                    <a:lstStyle/>
                    <a:p>
                      <a:pPr algn="l" fontAlgn="ctr"/>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Female</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c>
                  <a:txBody>
                    <a:bodyPr/>
                    <a:lstStyle/>
                    <a:p>
                      <a:pPr algn="ctr"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84 (149)</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r>
              <a:tr h="284693">
                <a:tc vMerge="1">
                  <a:txBody>
                    <a:bodyPr/>
                    <a:lstStyle/>
                    <a:p>
                      <a:endParaRPr lang="en-GB"/>
                    </a:p>
                  </a:txBody>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Male</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16 (29)</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r>
              <a:tr h="284693">
                <a:tc rowSpan="4">
                  <a:txBody>
                    <a:bodyPr/>
                    <a:lstStyle/>
                    <a:p>
                      <a:pPr algn="l" fontAlgn="ctr"/>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&lt; 29 years</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11 (20)</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r>
              <a:tr h="284693">
                <a:tc vMerge="1">
                  <a:txBody>
                    <a:bodyPr/>
                    <a:lstStyle/>
                    <a:p>
                      <a:endParaRPr lang="en-GB"/>
                    </a:p>
                  </a:txBody>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30-39 years</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17 (30)</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40-49 years</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34 (60)</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&gt; 50 years</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c>
                  <a:txBody>
                    <a:bodyPr/>
                    <a:lstStyle/>
                    <a:p>
                      <a:pPr algn="ctr"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38 (68)</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r>
              <a:tr h="284693">
                <a:tc rowSpan="6">
                  <a:txBody>
                    <a:bodyPr/>
                    <a:lstStyle/>
                    <a:p>
                      <a:pPr algn="l" fontAlgn="ctr"/>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Profession</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Verdana" panose="020B0604030504040204" pitchFamily="34" charset="0"/>
                          <a:ea typeface="Verdana" panose="020B0604030504040204" pitchFamily="34" charset="0"/>
                          <a:cs typeface="Verdana" panose="020B0604030504040204" pitchFamily="34" charset="0"/>
                        </a:rPr>
                        <a:t>GP/Hospital doctor</a:t>
                      </a:r>
                      <a:endParaRPr lang="en-GB" sz="2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2 (3)</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r>
              <a:tr h="284693">
                <a:tc vMerge="1">
                  <a:txBody>
                    <a:bodyPr/>
                    <a:lstStyle/>
                    <a:p>
                      <a:endParaRPr lang="en-GB"/>
                    </a:p>
                  </a:txBody>
                  <a:tcPr/>
                </a:tc>
                <a:tc>
                  <a:txBody>
                    <a:bodyPr/>
                    <a:lstStyle/>
                    <a:p>
                      <a:pPr algn="l" fontAlgn="b"/>
                      <a:r>
                        <a:rPr lang="en-GB" sz="2000" u="none" strike="noStrike">
                          <a:effectLst/>
                          <a:latin typeface="Verdana" panose="020B0604030504040204" pitchFamily="34" charset="0"/>
                          <a:ea typeface="Verdana" panose="020B0604030504040204" pitchFamily="34" charset="0"/>
                          <a:cs typeface="Verdana" panose="020B0604030504040204" pitchFamily="34" charset="0"/>
                        </a:rPr>
                        <a:t>Nurse, midwife, health visitor</a:t>
                      </a:r>
                      <a:endParaRPr lang="en-GB" sz="2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15 (27)</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Other</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13 (23)</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Other HCP</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27 (49)</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a:effectLst/>
                          <a:latin typeface="Verdana" panose="020B0604030504040204" pitchFamily="34" charset="0"/>
                          <a:ea typeface="Verdana" panose="020B0604030504040204" pitchFamily="34" charset="0"/>
                          <a:cs typeface="Verdana" panose="020B0604030504040204" pitchFamily="34" charset="0"/>
                        </a:rPr>
                        <a:t>Pharmacist</a:t>
                      </a:r>
                      <a:endParaRPr lang="en-GB" sz="2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6 (11)</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Stop smoking practitioner</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c>
                  <a:txBody>
                    <a:bodyPr/>
                    <a:lstStyle/>
                    <a:p>
                      <a:pPr algn="ctr"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37 (65)</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r>
              <a:tr h="284693">
                <a:tc rowSpan="7">
                  <a:txBody>
                    <a:bodyPr/>
                    <a:lstStyle/>
                    <a:p>
                      <a:pPr algn="l" fontAlgn="ctr"/>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Region</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Verdana" panose="020B0604030504040204" pitchFamily="34" charset="0"/>
                          <a:ea typeface="Verdana" panose="020B0604030504040204" pitchFamily="34" charset="0"/>
                          <a:cs typeface="Verdana" panose="020B0604030504040204" pitchFamily="34" charset="0"/>
                        </a:rPr>
                        <a:t>East of England</a:t>
                      </a:r>
                      <a:endParaRPr lang="en-GB" sz="2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8 (14)</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T w="12700" cap="flat" cmpd="sng" algn="ctr">
                      <a:solidFill>
                        <a:schemeClr val="tx1"/>
                      </a:solidFill>
                      <a:prstDash val="solid"/>
                      <a:round/>
                      <a:headEnd type="none" w="med" len="med"/>
                      <a:tailEnd type="none" w="med" len="med"/>
                    </a:lnT>
                  </a:tcPr>
                </a:tc>
              </a:tr>
              <a:tr h="284693">
                <a:tc vMerge="1">
                  <a:txBody>
                    <a:bodyPr/>
                    <a:lstStyle/>
                    <a:p>
                      <a:endParaRPr lang="en-GB"/>
                    </a:p>
                  </a:txBody>
                  <a:tcPr/>
                </a:tc>
                <a:tc>
                  <a:txBody>
                    <a:bodyPr/>
                    <a:lstStyle/>
                    <a:p>
                      <a:pPr algn="l"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London</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5 (8)</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Midlands, Yorkshire &amp; Humber</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rPr>
                        <a:t>31 (56)</a:t>
                      </a:r>
                      <a:endParaRPr lang="en-GB" sz="2000" b="0" i="0" u="none" strike="noStrike" dirty="0">
                        <a:solidFill>
                          <a:srgbClr val="9BFAFF"/>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smtClean="0">
                          <a:effectLst/>
                          <a:latin typeface="Verdana" panose="020B0604030504040204" pitchFamily="34" charset="0"/>
                          <a:ea typeface="Verdana" panose="020B0604030504040204" pitchFamily="34" charset="0"/>
                          <a:cs typeface="Verdana" panose="020B0604030504040204" pitchFamily="34" charset="0"/>
                        </a:rPr>
                        <a:t>North</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18 (32)</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a:effectLst/>
                          <a:latin typeface="Verdana" panose="020B0604030504040204" pitchFamily="34" charset="0"/>
                          <a:ea typeface="Verdana" panose="020B0604030504040204" pitchFamily="34" charset="0"/>
                          <a:cs typeface="Verdana" panose="020B0604030504040204" pitchFamily="34" charset="0"/>
                        </a:rPr>
                        <a:t>Other</a:t>
                      </a:r>
                      <a:endParaRPr lang="en-GB" sz="2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5 (9)</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a:effectLst/>
                          <a:latin typeface="Verdana" panose="020B0604030504040204" pitchFamily="34" charset="0"/>
                          <a:ea typeface="Verdana" panose="020B0604030504040204" pitchFamily="34" charset="0"/>
                          <a:cs typeface="Verdana" panose="020B0604030504040204" pitchFamily="34" charset="0"/>
                        </a:rPr>
                        <a:t>Scotland &amp; Wales</a:t>
                      </a:r>
                      <a:endParaRPr lang="en-GB" sz="2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4 (7)</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tc>
              </a:tr>
              <a:tr h="284693">
                <a:tc vMerge="1">
                  <a:txBody>
                    <a:bodyPr/>
                    <a:lstStyle/>
                    <a:p>
                      <a:endParaRPr lang="en-GB"/>
                    </a:p>
                  </a:txBody>
                  <a:tcPr/>
                </a:tc>
                <a:tc>
                  <a:txBody>
                    <a:bodyPr/>
                    <a:lstStyle/>
                    <a:p>
                      <a:pPr algn="l" fontAlgn="b"/>
                      <a:r>
                        <a:rPr lang="en-GB" sz="2000" u="none" strike="noStrike" dirty="0" smtClean="0">
                          <a:effectLst/>
                          <a:latin typeface="Verdana" panose="020B0604030504040204" pitchFamily="34" charset="0"/>
                          <a:ea typeface="Verdana" panose="020B0604030504040204" pitchFamily="34" charset="0"/>
                          <a:cs typeface="Verdana" panose="020B0604030504040204" pitchFamily="34" charset="0"/>
                        </a:rPr>
                        <a:t>South</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c>
                  <a:txBody>
                    <a:bodyPr/>
                    <a:lstStyle/>
                    <a:p>
                      <a:pPr algn="ctr" fontAlgn="b"/>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29 (52)</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140" marR="9140" marT="914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7668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3600" b="1" kern="0" dirty="0" smtClean="0">
                <a:solidFill>
                  <a:srgbClr val="CC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Knowledge</a:t>
            </a:r>
            <a:endParaRPr kumimoji="0" lang="en-GB" sz="2800" b="1" i="0" u="none" strike="noStrike" cap="none" normalizeH="0" baseline="0" dirty="0" smtClean="0">
              <a:ln>
                <a:noFill/>
              </a:ln>
              <a:solidFill>
                <a:schemeClr val="tx1"/>
              </a:solidFill>
              <a:effectLst/>
              <a:latin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48332473"/>
              </p:ext>
            </p:extLst>
          </p:nvPr>
        </p:nvGraphicFramePr>
        <p:xfrm>
          <a:off x="-33923" y="764704"/>
          <a:ext cx="8998411" cy="57332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96526" y="1534482"/>
            <a:ext cx="1265597" cy="307777"/>
          </a:xfrm>
          <a:prstGeom prst="rect">
            <a:avLst/>
          </a:prstGeom>
          <a:noFill/>
        </p:spPr>
        <p:txBody>
          <a:bodyPr wrap="square" rtlCol="0">
            <a:spAutoFit/>
          </a:bodyPr>
          <a:lstStyle/>
          <a:p>
            <a:r>
              <a:rPr lang="en-GB" sz="14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p&lt;0.000</a:t>
            </a:r>
            <a:r>
              <a:rPr lang="en-GB" sz="1400" baseline="300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a</a:t>
            </a:r>
            <a:endParaRPr lang="en-GB" sz="14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7076915" y="1688370"/>
            <a:ext cx="1080120" cy="307777"/>
          </a:xfrm>
          <a:prstGeom prst="rect">
            <a:avLst/>
          </a:prstGeom>
          <a:noFill/>
        </p:spPr>
        <p:txBody>
          <a:bodyPr wrap="square" rtlCol="0">
            <a:spAutoFit/>
          </a:bodyPr>
          <a:lstStyle/>
          <a:p>
            <a:r>
              <a:rPr lang="en-GB" sz="14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p=0.001</a:t>
            </a:r>
            <a:r>
              <a:rPr lang="en-GB" sz="1400" baseline="300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t>
            </a:r>
            <a:endParaRPr lang="en-GB" sz="14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0" y="6565298"/>
            <a:ext cx="4320480" cy="276999"/>
          </a:xfrm>
          <a:prstGeom prst="rect">
            <a:avLst/>
          </a:prstGeom>
          <a:noFill/>
        </p:spPr>
        <p:txBody>
          <a:bodyPr wrap="square" rtlCol="0">
            <a:spAutoFit/>
          </a:bodyPr>
          <a:lstStyle/>
          <a:p>
            <a:r>
              <a:rPr lang="en-GB" sz="1200" baseline="30000" dirty="0" err="1">
                <a:latin typeface="Verdana" panose="020B0604030504040204" pitchFamily="34" charset="0"/>
                <a:ea typeface="Verdana" panose="020B0604030504040204" pitchFamily="34" charset="0"/>
                <a:cs typeface="Verdana" panose="020B0604030504040204" pitchFamily="34" charset="0"/>
              </a:rPr>
              <a:t>a</a:t>
            </a:r>
            <a:r>
              <a:rPr lang="en-GB" sz="1200" dirty="0" err="1" smtClean="0">
                <a:latin typeface="Verdana" panose="020B0604030504040204" pitchFamily="34" charset="0"/>
                <a:ea typeface="Verdana" panose="020B0604030504040204" pitchFamily="34" charset="0"/>
                <a:cs typeface="Verdana" panose="020B0604030504040204" pitchFamily="34" charset="0"/>
              </a:rPr>
              <a:t>post</a:t>
            </a:r>
            <a:r>
              <a:rPr lang="en-GB" sz="1200" dirty="0" smtClean="0">
                <a:latin typeface="Verdana" panose="020B0604030504040204" pitchFamily="34" charset="0"/>
                <a:ea typeface="Verdana" panose="020B0604030504040204" pitchFamily="34" charset="0"/>
                <a:cs typeface="Verdana" panose="020B0604030504040204" pitchFamily="34" charset="0"/>
              </a:rPr>
              <a:t> vs. pre; </a:t>
            </a:r>
            <a:r>
              <a:rPr lang="en-GB" sz="1200" baseline="30000" dirty="0" err="1" smtClean="0">
                <a:latin typeface="Verdana" panose="020B0604030504040204" pitchFamily="34" charset="0"/>
                <a:ea typeface="Verdana" panose="020B0604030504040204" pitchFamily="34" charset="0"/>
                <a:cs typeface="Verdana" panose="020B0604030504040204" pitchFamily="34" charset="0"/>
              </a:rPr>
              <a:t>b</a:t>
            </a:r>
            <a:r>
              <a:rPr lang="en-GB" sz="1200" dirty="0" err="1" smtClean="0">
                <a:latin typeface="Verdana" panose="020B0604030504040204" pitchFamily="34" charset="0"/>
                <a:ea typeface="Verdana" panose="020B0604030504040204" pitchFamily="34" charset="0"/>
                <a:cs typeface="Verdana" panose="020B0604030504040204" pitchFamily="34" charset="0"/>
              </a:rPr>
              <a:t>follow</a:t>
            </a:r>
            <a:r>
              <a:rPr lang="en-GB" sz="1200" dirty="0" smtClean="0">
                <a:latin typeface="Verdana" panose="020B0604030504040204" pitchFamily="34" charset="0"/>
                <a:ea typeface="Verdana" panose="020B0604030504040204" pitchFamily="34" charset="0"/>
                <a:cs typeface="Verdana" panose="020B0604030504040204" pitchFamily="34" charset="0"/>
              </a:rPr>
              <a:t> up vs. pre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002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animBg="0"/>
        </p:bldSub>
      </p:bldGraphic>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3600" b="1" kern="0" dirty="0" smtClean="0">
                <a:solidFill>
                  <a:srgbClr val="CC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Confidence</a:t>
            </a:r>
            <a:endParaRPr kumimoji="0" lang="en-GB" sz="2800" b="1" i="0" u="none" strike="noStrike" cap="none" normalizeH="0" baseline="0" dirty="0" smtClean="0">
              <a:ln>
                <a:noFill/>
              </a:ln>
              <a:solidFill>
                <a:schemeClr val="tx1"/>
              </a:solidFill>
              <a:effectLst/>
              <a:latin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059484281"/>
              </p:ext>
            </p:extLst>
          </p:nvPr>
        </p:nvGraphicFramePr>
        <p:xfrm>
          <a:off x="-33923" y="620688"/>
          <a:ext cx="9043275" cy="58772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581001"/>
            <a:ext cx="4320480" cy="276999"/>
          </a:xfrm>
          <a:prstGeom prst="rect">
            <a:avLst/>
          </a:prstGeom>
          <a:noFill/>
        </p:spPr>
        <p:txBody>
          <a:bodyPr wrap="square" rtlCol="0">
            <a:spAutoFit/>
          </a:bodyPr>
          <a:lstStyle/>
          <a:p>
            <a:r>
              <a:rPr lang="en-GB" sz="1200" baseline="30000" dirty="0" err="1">
                <a:latin typeface="Verdana" panose="020B0604030504040204" pitchFamily="34" charset="0"/>
                <a:ea typeface="Verdana" panose="020B0604030504040204" pitchFamily="34" charset="0"/>
                <a:cs typeface="Verdana" panose="020B0604030504040204" pitchFamily="34" charset="0"/>
              </a:rPr>
              <a:t>a</a:t>
            </a:r>
            <a:r>
              <a:rPr lang="en-GB" sz="1200" dirty="0" err="1" smtClean="0">
                <a:latin typeface="Verdana" panose="020B0604030504040204" pitchFamily="34" charset="0"/>
                <a:ea typeface="Verdana" panose="020B0604030504040204" pitchFamily="34" charset="0"/>
                <a:cs typeface="Verdana" panose="020B0604030504040204" pitchFamily="34" charset="0"/>
              </a:rPr>
              <a:t>post</a:t>
            </a:r>
            <a:r>
              <a:rPr lang="en-GB" sz="1200" dirty="0" smtClean="0">
                <a:latin typeface="Verdana" panose="020B0604030504040204" pitchFamily="34" charset="0"/>
                <a:ea typeface="Verdana" panose="020B0604030504040204" pitchFamily="34" charset="0"/>
                <a:cs typeface="Verdana" panose="020B0604030504040204" pitchFamily="34" charset="0"/>
              </a:rPr>
              <a:t> vs. pre; </a:t>
            </a:r>
            <a:r>
              <a:rPr lang="en-GB" sz="1200" baseline="30000" dirty="0" err="1" smtClean="0">
                <a:latin typeface="Verdana" panose="020B0604030504040204" pitchFamily="34" charset="0"/>
                <a:ea typeface="Verdana" panose="020B0604030504040204" pitchFamily="34" charset="0"/>
                <a:cs typeface="Verdana" panose="020B0604030504040204" pitchFamily="34" charset="0"/>
              </a:rPr>
              <a:t>b</a:t>
            </a:r>
            <a:r>
              <a:rPr lang="en-GB" sz="1200" dirty="0" err="1" smtClean="0">
                <a:latin typeface="Verdana" panose="020B0604030504040204" pitchFamily="34" charset="0"/>
                <a:ea typeface="Verdana" panose="020B0604030504040204" pitchFamily="34" charset="0"/>
                <a:cs typeface="Verdana" panose="020B0604030504040204" pitchFamily="34" charset="0"/>
              </a:rPr>
              <a:t>follow</a:t>
            </a:r>
            <a:r>
              <a:rPr lang="en-GB" sz="1200" dirty="0" smtClean="0">
                <a:latin typeface="Verdana" panose="020B0604030504040204" pitchFamily="34" charset="0"/>
                <a:ea typeface="Verdana" panose="020B0604030504040204" pitchFamily="34" charset="0"/>
                <a:cs typeface="Verdana" panose="020B0604030504040204" pitchFamily="34" charset="0"/>
              </a:rPr>
              <a:t> up vs. pre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hart 11"/>
          <p:cNvGraphicFramePr>
            <a:graphicFrameLocks noGrp="1"/>
          </p:cNvGraphicFramePr>
          <p:nvPr>
            <p:extLst>
              <p:ext uri="{D42A27DB-BD31-4B8C-83A1-F6EECF244321}">
                <p14:modId xmlns:p14="http://schemas.microsoft.com/office/powerpoint/2010/main" val="3874673769"/>
              </p:ext>
            </p:extLst>
          </p:nvPr>
        </p:nvGraphicFramePr>
        <p:xfrm>
          <a:off x="-9236" y="770221"/>
          <a:ext cx="8940906" cy="581078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3862819" y="1534482"/>
            <a:ext cx="3386626" cy="230832"/>
            <a:chOff x="3862819" y="1534482"/>
            <a:chExt cx="3386626" cy="230832"/>
          </a:xfrm>
        </p:grpSpPr>
        <p:sp>
          <p:nvSpPr>
            <p:cNvPr id="13" name="TextBox 12"/>
            <p:cNvSpPr txBox="1"/>
            <p:nvPr/>
          </p:nvSpPr>
          <p:spPr>
            <a:xfrm>
              <a:off x="3862819" y="1534482"/>
              <a:ext cx="853197" cy="230832"/>
            </a:xfrm>
            <a:prstGeom prst="rect">
              <a:avLst/>
            </a:prstGeom>
            <a:noFill/>
          </p:spPr>
          <p:txBody>
            <a:bodyPr wrap="square" rtlCol="0">
              <a:spAutoFit/>
            </a:bodyPr>
            <a:lstStyle/>
            <a:p>
              <a:r>
                <a:rPr lang="en-GB" sz="9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p&lt;0.000</a:t>
              </a:r>
              <a:r>
                <a:rPr lang="en-GB" sz="900" baseline="300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a</a:t>
              </a:r>
              <a:endParaRPr lang="en-GB" sz="9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6396248" y="1534482"/>
              <a:ext cx="853197" cy="230832"/>
            </a:xfrm>
            <a:prstGeom prst="rect">
              <a:avLst/>
            </a:prstGeom>
            <a:noFill/>
          </p:spPr>
          <p:txBody>
            <a:bodyPr wrap="square" rtlCol="0">
              <a:spAutoFit/>
            </a:bodyPr>
            <a:lstStyle/>
            <a:p>
              <a:r>
                <a:rPr lang="en-GB" sz="9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p&lt;0.000</a:t>
              </a:r>
              <a:r>
                <a:rPr lang="en-GB" sz="9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t>
              </a:r>
            </a:p>
          </p:txBody>
        </p:sp>
      </p:grpSp>
      <p:grpSp>
        <p:nvGrpSpPr>
          <p:cNvPr id="6" name="Group 5"/>
          <p:cNvGrpSpPr/>
          <p:nvPr/>
        </p:nvGrpSpPr>
        <p:grpSpPr>
          <a:xfrm>
            <a:off x="4620482" y="1534482"/>
            <a:ext cx="3397002" cy="275422"/>
            <a:chOff x="4620482" y="1534482"/>
            <a:chExt cx="3397002" cy="275422"/>
          </a:xfrm>
        </p:grpSpPr>
        <p:sp>
          <p:nvSpPr>
            <p:cNvPr id="16" name="TextBox 15"/>
            <p:cNvSpPr txBox="1"/>
            <p:nvPr/>
          </p:nvSpPr>
          <p:spPr>
            <a:xfrm>
              <a:off x="4620482" y="1534482"/>
              <a:ext cx="853197" cy="230832"/>
            </a:xfrm>
            <a:prstGeom prst="rect">
              <a:avLst/>
            </a:prstGeom>
            <a:noFill/>
          </p:spPr>
          <p:txBody>
            <a:bodyPr wrap="square" rtlCol="0">
              <a:spAutoFit/>
            </a:bodyPr>
            <a:lstStyle/>
            <a:p>
              <a:r>
                <a:rPr lang="en-GB" sz="9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p&lt;0.000</a:t>
              </a:r>
              <a:r>
                <a:rPr lang="en-GB" sz="900" baseline="300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a</a:t>
              </a:r>
              <a:endParaRPr lang="en-GB" sz="9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164287" y="1579072"/>
              <a:ext cx="853197" cy="230832"/>
            </a:xfrm>
            <a:prstGeom prst="rect">
              <a:avLst/>
            </a:prstGeom>
            <a:noFill/>
          </p:spPr>
          <p:txBody>
            <a:bodyPr wrap="square" rtlCol="0">
              <a:spAutoFit/>
            </a:bodyPr>
            <a:lstStyle/>
            <a:p>
              <a:r>
                <a:rPr lang="en-GB" sz="9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P=0.002</a:t>
              </a:r>
              <a:r>
                <a:rPr lang="en-GB" sz="9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t>
              </a:r>
            </a:p>
          </p:txBody>
        </p:sp>
      </p:grpSp>
      <p:grpSp>
        <p:nvGrpSpPr>
          <p:cNvPr id="22" name="Group 21"/>
          <p:cNvGrpSpPr/>
          <p:nvPr/>
        </p:nvGrpSpPr>
        <p:grpSpPr>
          <a:xfrm>
            <a:off x="5303260" y="1534482"/>
            <a:ext cx="3407474" cy="275422"/>
            <a:chOff x="5303260" y="1534482"/>
            <a:chExt cx="3407474" cy="275422"/>
          </a:xfrm>
        </p:grpSpPr>
        <p:sp>
          <p:nvSpPr>
            <p:cNvPr id="19" name="TextBox 18"/>
            <p:cNvSpPr txBox="1"/>
            <p:nvPr/>
          </p:nvSpPr>
          <p:spPr>
            <a:xfrm>
              <a:off x="5303260" y="1534482"/>
              <a:ext cx="853197" cy="230832"/>
            </a:xfrm>
            <a:prstGeom prst="rect">
              <a:avLst/>
            </a:prstGeom>
            <a:noFill/>
          </p:spPr>
          <p:txBody>
            <a:bodyPr wrap="square" rtlCol="0">
              <a:spAutoFit/>
            </a:bodyPr>
            <a:lstStyle/>
            <a:p>
              <a:r>
                <a:rPr lang="en-GB" sz="9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p&lt;0.000</a:t>
              </a:r>
              <a:r>
                <a:rPr lang="en-GB" sz="900" baseline="300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a</a:t>
              </a:r>
              <a:endParaRPr lang="en-GB" sz="9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7857537" y="1579072"/>
              <a:ext cx="853197" cy="230832"/>
            </a:xfrm>
            <a:prstGeom prst="rect">
              <a:avLst/>
            </a:prstGeom>
            <a:noFill/>
          </p:spPr>
          <p:txBody>
            <a:bodyPr wrap="square" rtlCol="0">
              <a:spAutoFit/>
            </a:bodyPr>
            <a:lstStyle/>
            <a:p>
              <a:r>
                <a:rPr lang="en-GB" sz="900" dirty="0" smtClean="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P&lt;0.000</a:t>
              </a:r>
              <a:r>
                <a:rPr lang="en-GB" sz="900" baseline="30000" dirty="0">
                  <a:solidFill>
                    <a:schemeClr val="accent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t>
              </a:r>
            </a:p>
          </p:txBody>
        </p:sp>
      </p:grpSp>
      <p:sp>
        <p:nvSpPr>
          <p:cNvPr id="23" name="TextBox 22"/>
          <p:cNvSpPr txBox="1"/>
          <p:nvPr/>
        </p:nvSpPr>
        <p:spPr>
          <a:xfrm>
            <a:off x="4320480" y="468212"/>
            <a:ext cx="4466763" cy="369332"/>
          </a:xfrm>
          <a:prstGeom prst="rect">
            <a:avLst/>
          </a:prstGeom>
          <a:noFill/>
        </p:spPr>
        <p:txBody>
          <a:bodyPr wrap="square" rtlCol="0">
            <a:spAutoFit/>
          </a:bodyPr>
          <a:lstStyle/>
          <a:p>
            <a:pPr algn="ctr"/>
            <a:r>
              <a:rPr lang="en-GB"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Confidence to raise the issue of SHS</a:t>
            </a:r>
            <a:endParaRPr lang="en-GB"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4091330" y="482414"/>
            <a:ext cx="4695913" cy="369332"/>
          </a:xfrm>
          <a:prstGeom prst="rect">
            <a:avLst/>
          </a:prstGeom>
          <a:noFill/>
        </p:spPr>
        <p:txBody>
          <a:bodyPr wrap="square" rtlCol="0">
            <a:spAutoFit/>
          </a:bodyPr>
          <a:lstStyle/>
          <a:p>
            <a:pPr algn="ctr"/>
            <a:r>
              <a:rPr lang="en-GB"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Confidence to raise the issue of SFH/C</a:t>
            </a:r>
            <a:endParaRPr lang="en-GB"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4090543" y="482414"/>
            <a:ext cx="4695913" cy="369332"/>
          </a:xfrm>
          <a:prstGeom prst="rect">
            <a:avLst/>
          </a:prstGeom>
          <a:noFill/>
        </p:spPr>
        <p:txBody>
          <a:bodyPr wrap="square" rtlCol="0">
            <a:spAutoFit/>
          </a:bodyPr>
          <a:lstStyle/>
          <a:p>
            <a:pPr algn="ct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Confidence to offer practical support</a:t>
            </a:r>
            <a:endPar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07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childTnLst>
                                  <p:subTnLst>
                                    <p:set>
                                      <p:cBhvr override="childStyle">
                                        <p:cTn dur="1" fill="hold" display="0" masterRel="nextClick" afterEffect="1"/>
                                        <p:tgtEl>
                                          <p:spTgt spid="12">
                                            <p:graphicEl>
                                              <a:chart seriesIdx="0" categoryIdx="-4" bldStep="series"/>
                                            </p:graphic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subTnLst>
                                    <p:set>
                                      <p:cBhvr override="childStyle">
                                        <p:cTn dur="1" fill="hold" display="0" masterRel="nextClick" afterEffect="1"/>
                                        <p:tgtEl>
                                          <p:spTgt spid="12">
                                            <p:graphicEl>
                                              <a:chart seriesIdx="1" categoryIdx="-4" bldStep="series"/>
                                            </p:graphicEl>
                                          </p:spTgt>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chart seriesIdx="2" categoryIdx="-4" bldStep="series"/>
                                            </p:graphicEl>
                                          </p:spTgt>
                                        </p:tgtEl>
                                        <p:attrNameLst>
                                          <p:attrName>style.visibility</p:attrName>
                                        </p:attrNameLst>
                                      </p:cBhvr>
                                      <p:to>
                                        <p:strVal val="visible"/>
                                      </p:to>
                                    </p:set>
                                  </p:childTnLst>
                                  <p:subTnLst>
                                    <p:set>
                                      <p:cBhvr override="childStyle">
                                        <p:cTn dur="1" fill="hold" display="0" masterRel="nextClick" afterEffect="1"/>
                                        <p:tgtEl>
                                          <p:spTgt spid="12">
                                            <p:graphicEl>
                                              <a:chart seriesIdx="2" categoryIdx="-4" bldStep="series"/>
                                            </p:graphicEl>
                                          </p:spTgt>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143000"/>
          </a:xfrm>
        </p:spPr>
        <p:txBody>
          <a:bodyPr/>
          <a:lstStyle/>
          <a:p>
            <a:pPr>
              <a:defRPr/>
            </a:pPr>
            <a:r>
              <a:rPr lang="en-GB" sz="34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Influence on practice at 3 months</a:t>
            </a:r>
            <a:endParaRPr lang="en-GB" sz="34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Rectangle 3"/>
          <p:cNvSpPr>
            <a:spLocks noGrp="1" noChangeArrowheads="1"/>
          </p:cNvSpPr>
          <p:nvPr>
            <p:ph idx="1"/>
          </p:nvPr>
        </p:nvSpPr>
        <p:spPr>
          <a:xfrm>
            <a:off x="251520" y="1196752"/>
            <a:ext cx="8276456" cy="936104"/>
          </a:xfrm>
        </p:spPr>
        <p:txBody>
          <a:bodyPr/>
          <a:lstStyle/>
          <a:p>
            <a:r>
              <a:rPr lang="en-GB" sz="2500" dirty="0" smtClean="0">
                <a:solidFill>
                  <a:schemeClr val="tx2"/>
                </a:solidFill>
                <a:latin typeface="Verdana" pitchFamily="34" charset="0"/>
                <a:ea typeface="Verdana" pitchFamily="34" charset="0"/>
                <a:cs typeface="Verdana" pitchFamily="34" charset="0"/>
              </a:rPr>
              <a:t>84% </a:t>
            </a:r>
            <a:r>
              <a:rPr lang="en-GB" sz="2500" b="0" dirty="0" smtClean="0">
                <a:latin typeface="Verdana" pitchFamily="34" charset="0"/>
                <a:ea typeface="Verdana" pitchFamily="34" charset="0"/>
                <a:cs typeface="Verdana" pitchFamily="34" charset="0"/>
              </a:rPr>
              <a:t>reported </a:t>
            </a:r>
            <a:r>
              <a:rPr lang="en-GB" sz="2500" b="0" dirty="0">
                <a:latin typeface="Verdana" pitchFamily="34" charset="0"/>
                <a:ea typeface="Verdana" pitchFamily="34" charset="0"/>
                <a:cs typeface="Verdana" pitchFamily="34" charset="0"/>
              </a:rPr>
              <a:t>that completing the training </a:t>
            </a:r>
            <a:r>
              <a:rPr lang="en-GB" sz="2500" b="0" dirty="0" smtClean="0">
                <a:latin typeface="Verdana" pitchFamily="34" charset="0"/>
                <a:ea typeface="Verdana" pitchFamily="34" charset="0"/>
                <a:cs typeface="Verdana" pitchFamily="34" charset="0"/>
              </a:rPr>
              <a:t>had led to positive changes in their practice</a:t>
            </a:r>
            <a:endParaRPr lang="en-US" sz="2500" b="0" dirty="0" smtClean="0">
              <a:latin typeface="Verdana" pitchFamily="34" charset="0"/>
              <a:ea typeface="Verdana" pitchFamily="34" charset="0"/>
              <a:cs typeface="Verdana" pitchFamily="34" charset="0"/>
            </a:endParaRPr>
          </a:p>
        </p:txBody>
      </p:sp>
      <p:grpSp>
        <p:nvGrpSpPr>
          <p:cNvPr id="10" name="Group 9"/>
          <p:cNvGrpSpPr/>
          <p:nvPr/>
        </p:nvGrpSpPr>
        <p:grpSpPr>
          <a:xfrm>
            <a:off x="192097" y="2612811"/>
            <a:ext cx="8718960" cy="3866659"/>
            <a:chOff x="192097" y="2612811"/>
            <a:chExt cx="8718960" cy="3866659"/>
          </a:xfrm>
        </p:grpSpPr>
        <p:sp>
          <p:nvSpPr>
            <p:cNvPr id="5" name="Rectangular Callout 4"/>
            <p:cNvSpPr/>
            <p:nvPr/>
          </p:nvSpPr>
          <p:spPr>
            <a:xfrm>
              <a:off x="206160" y="2612811"/>
              <a:ext cx="4276286" cy="1477328"/>
            </a:xfrm>
            <a:prstGeom prst="wedgeRectCallout">
              <a:avLst>
                <a:gd name="adj1" fmla="val -20997"/>
                <a:gd name="adj2" fmla="val 6159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“It's not about judging people, telling them it's wrong it's all about advice and support, giving people ideas about making the right choice for them and their families”</a:t>
              </a:r>
            </a:p>
          </p:txBody>
        </p:sp>
        <p:sp>
          <p:nvSpPr>
            <p:cNvPr id="6" name="Rectangular Callout 5"/>
            <p:cNvSpPr/>
            <p:nvPr/>
          </p:nvSpPr>
          <p:spPr>
            <a:xfrm>
              <a:off x="4628277" y="2612811"/>
              <a:ext cx="4282780" cy="1754326"/>
            </a:xfrm>
            <a:prstGeom prst="wedgeRectCallout">
              <a:avLst>
                <a:gd name="adj1" fmla="val -20997"/>
                <a:gd name="adj2" fmla="val 5751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 used to "tiptoe" around the topic [SHS]. Now, I speak frankly and directly about this topic, including risks to the patient and offer advice about how to create a smoke free home/car”</a:t>
              </a:r>
            </a:p>
          </p:txBody>
        </p:sp>
        <p:sp>
          <p:nvSpPr>
            <p:cNvPr id="8" name="Rectangular Callout 7"/>
            <p:cNvSpPr/>
            <p:nvPr/>
          </p:nvSpPr>
          <p:spPr>
            <a:xfrm>
              <a:off x="4634772" y="4725144"/>
              <a:ext cx="4276285" cy="1754326"/>
            </a:xfrm>
            <a:prstGeom prst="wedgeRectCallout">
              <a:avLst>
                <a:gd name="adj1" fmla="val -20997"/>
                <a:gd name="adj2" fmla="val 5984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 training has been a constant support on how I deliver advice to people, for the first time in a long time I feel I am really making a difference in people’s health and lifestyle”</a:t>
              </a:r>
            </a:p>
          </p:txBody>
        </p:sp>
        <p:sp>
          <p:nvSpPr>
            <p:cNvPr id="9" name="Rectangular Callout 8"/>
            <p:cNvSpPr/>
            <p:nvPr/>
          </p:nvSpPr>
          <p:spPr>
            <a:xfrm>
              <a:off x="192097" y="4509120"/>
              <a:ext cx="4269401" cy="1754326"/>
            </a:xfrm>
            <a:prstGeom prst="wedgeRectCallout">
              <a:avLst>
                <a:gd name="adj1" fmla="val -20997"/>
                <a:gd name="adj2" fmla="val 5984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“Fantastic real life people who made the process of raising the issue something that everyone could do. Raising the issue of smoke-free homes without pressure to quit I think is key”</a:t>
              </a:r>
            </a:p>
          </p:txBody>
        </p:sp>
      </p:grpSp>
      <p:sp>
        <p:nvSpPr>
          <p:cNvPr id="3" name="Rectangle 2"/>
          <p:cNvSpPr/>
          <p:nvPr/>
        </p:nvSpPr>
        <p:spPr>
          <a:xfrm>
            <a:off x="-13917" y="6581001"/>
            <a:ext cx="2919389" cy="276999"/>
          </a:xfrm>
          <a:prstGeom prst="rect">
            <a:avLst/>
          </a:prstGeom>
        </p:spPr>
        <p:txBody>
          <a:bodyPr wrap="none">
            <a:spAutoFit/>
          </a:bodyPr>
          <a:lstStyle/>
          <a:p>
            <a:pPr marL="0" lvl="1"/>
            <a:r>
              <a:rPr lang="en-GB" sz="1200" dirty="0">
                <a:latin typeface="Verdana" pitchFamily="34" charset="0"/>
                <a:ea typeface="Verdana" pitchFamily="34" charset="0"/>
                <a:cs typeface="Verdana" pitchFamily="34" charset="0"/>
              </a:rPr>
              <a:t>Jones </a:t>
            </a:r>
            <a:r>
              <a:rPr lang="en-GB" sz="1200" dirty="0" smtClean="0">
                <a:latin typeface="Verdana" pitchFamily="34" charset="0"/>
                <a:ea typeface="Verdana" pitchFamily="34" charset="0"/>
                <a:cs typeface="Verdana" pitchFamily="34" charset="0"/>
              </a:rPr>
              <a:t>&amp; McEwen </a:t>
            </a:r>
            <a:r>
              <a:rPr lang="en-GB" sz="1200" dirty="0">
                <a:latin typeface="Verdana" pitchFamily="34" charset="0"/>
                <a:ea typeface="Verdana" pitchFamily="34" charset="0"/>
                <a:cs typeface="Verdana" pitchFamily="34" charset="0"/>
              </a:rPr>
              <a:t>Unpublished data</a:t>
            </a:r>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75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143000"/>
          </a:xfrm>
        </p:spPr>
        <p:txBody>
          <a:bodyPr/>
          <a:lstStyle/>
          <a:p>
            <a:pPr>
              <a:defRPr/>
            </a:pPr>
            <a:r>
              <a:rPr lang="en-GB" sz="34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Conclusions</a:t>
            </a:r>
            <a:endParaRPr lang="en-GB" sz="34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Rectangle 3"/>
          <p:cNvSpPr>
            <a:spLocks noGrp="1" noChangeArrowheads="1"/>
          </p:cNvSpPr>
          <p:nvPr>
            <p:ph idx="1"/>
          </p:nvPr>
        </p:nvSpPr>
        <p:spPr>
          <a:xfrm>
            <a:off x="327992" y="1412776"/>
            <a:ext cx="8276456" cy="4392488"/>
          </a:xfrm>
        </p:spPr>
        <p:txBody>
          <a:bodyPr/>
          <a:lstStyle/>
          <a:p>
            <a:r>
              <a:rPr lang="en-US" sz="2500" b="0" dirty="0" smtClean="0">
                <a:latin typeface="Verdana" pitchFamily="34" charset="0"/>
                <a:ea typeface="Verdana" pitchFamily="34" charset="0"/>
                <a:cs typeface="Verdana" pitchFamily="34" charset="0"/>
              </a:rPr>
              <a:t>HCPs (and others) are in a unique position to support smoking families</a:t>
            </a:r>
          </a:p>
          <a:p>
            <a:r>
              <a:rPr lang="en-US" sz="2500" b="0" dirty="0" smtClean="0">
                <a:latin typeface="Verdana" pitchFamily="34" charset="0"/>
                <a:ea typeface="Verdana" pitchFamily="34" charset="0"/>
                <a:cs typeface="Verdana" pitchFamily="34" charset="0"/>
              </a:rPr>
              <a:t>Participating in the evidence based VBA on SHS training </a:t>
            </a:r>
          </a:p>
          <a:p>
            <a:pPr lvl="1"/>
            <a:r>
              <a:rPr lang="en-US" sz="2500" b="0" dirty="0" smtClean="0">
                <a:latin typeface="Verdana" pitchFamily="34" charset="0"/>
                <a:ea typeface="Verdana" pitchFamily="34" charset="0"/>
                <a:cs typeface="Verdana" pitchFamily="34" charset="0"/>
              </a:rPr>
              <a:t>increases both knowledge and confidence – which is maintained over time</a:t>
            </a:r>
          </a:p>
          <a:p>
            <a:pPr lvl="1"/>
            <a:r>
              <a:rPr lang="en-US" sz="2500" b="0" dirty="0" smtClean="0">
                <a:latin typeface="Verdana" pitchFamily="34" charset="0"/>
                <a:ea typeface="Verdana" pitchFamily="34" charset="0"/>
                <a:cs typeface="Verdana" pitchFamily="34" charset="0"/>
              </a:rPr>
              <a:t>leads to self-reported positive changes in practice</a:t>
            </a:r>
          </a:p>
          <a:p>
            <a:r>
              <a:rPr lang="en-US" sz="2500" b="0" dirty="0" smtClean="0">
                <a:latin typeface="Verdana" pitchFamily="34" charset="0"/>
                <a:ea typeface="Verdana" pitchFamily="34" charset="0"/>
                <a:cs typeface="Verdana" pitchFamily="34" charset="0"/>
              </a:rPr>
              <a:t>VBA for SHS is an effective intervention to support parents to make changes to protect their </a:t>
            </a:r>
            <a:r>
              <a:rPr lang="en-US" sz="2500" b="0" dirty="0" err="1" smtClean="0">
                <a:latin typeface="Verdana" pitchFamily="34" charset="0"/>
                <a:ea typeface="Verdana" pitchFamily="34" charset="0"/>
                <a:cs typeface="Verdana" pitchFamily="34" charset="0"/>
              </a:rPr>
              <a:t>chiildren</a:t>
            </a:r>
            <a:endParaRPr lang="en-US" sz="2500" b="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0466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en-GB" sz="28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287670" y="260648"/>
            <a:ext cx="7772400" cy="1143000"/>
          </a:xfrm>
        </p:spPr>
        <p:txBody>
          <a:bodyPr/>
          <a:lstStyle/>
          <a:p>
            <a:pPr>
              <a:defRPr/>
            </a:pPr>
            <a:r>
              <a:rPr lang="en-GB" sz="40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Smoking in cars</a:t>
            </a:r>
            <a:endParaRPr lang="en-GB" sz="40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7" y="1628800"/>
            <a:ext cx="4752527" cy="467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xMSEhUUExQWFRUXFBcUFRUVFRUUFBQUFBQXFxQVFRUYHCggGBolHBQUITEhJSkrLi4uFx8zODMsNygtLiwBCgoKDg0OGxAQGywmHyQsLCwsLCwsLCwsLCwsLCwsLCwsLCwsLCwsLCwsLCwsLCwsLCwsLCwsLCwsLCwsLCw3LP/AABEIAKgBLAMBIgACEQEDEQH/xAAcAAABBAMBAAAAAAAAAAAAAAAFAwQGBwABAgj/xAA9EAABAwIEAwYDBgQGAwEAAAABAAIDBBEFEiExBkFRBxMiYXGBMpGhFEJScrHBFTPh8CNigpLC0RZDdAj/xAAaAQACAwEBAAAAAAAAAAAAAAACAwABBAUG/8QAKBEAAgIBBAEEAQUBAAAAAAAAAAECEQMEEiExQQUTIlFhFDJxgaFC/9oADAMBAAIRAxEAPwCVy9pl/wCXB7vdb6C66w3tAldIBJG0NJscpNwOuqgMMNkRootVt9qBj9yX2XdDIHAEbHVdqL8J4mO77t5+Ha/RHJMSjH3lklFp0aYzTVjxYhMuNtGwuh82PyH4WqKDI5ok11w6UDchQ+qxCctJvb6Kv8W4wkD3MzEkGyOOJsF5aLmmxSJu7whVZxhTx7u/RUbW8RTO+99UBxCte4auJ90bw7ewVkky7sQ7UIGbEKOV3a2fuAqncy6DkCoOmWbWdoFRI3NGfUE6jzUfquJ6t5/mG3ko9hlWWPBG3MdQjOI08bgHt8BOpHJPjGMlaFvh8lh8B4iJmeO5dsb9VMzkb0VK8JVzoprZtD5qbcTY53UWYHW31QOLJYZx7iaGnaSSL9OZVcYxj89WbNvGz6lRPEsRdI/M5xd/fJGMGqwW252S5uuEaMGNSl8h3R0wZoTe/M6m6cQVr2mw2HVId1fXn5pNrXAm/VHGNLkHJkTdRVIJvmL1tkK3RtT+KG5RWJoZfZi42aCV2+ie3dpU8wigY1l7Bc4jE2x0QOYahZBok4CIMwokkhLuwU23U9xDVpsj6QGlamMosjVVhsjRtf0QqaO24siUk+hU8co9oEVp0SdHPZKYg+yGRv1RNg0WjwfV3FrqVmYahVxwfU+L2U2kkv8AJI/7ZplziTI/xLWZXix0Q2LFj+JK8Y0ZyFw5KBsxAp6SoyNMn4xg9VoYw7qT8yoSMSKknDWIR/eKhVMLNrpTs1x9itmqm/CUWjx2AD+iRkx6K+yqywDG1KMmypl9vaEkaxp3TRLJHhNdmeGgqYRU43JVb4PUNEgIU/hqvCEuaDgPXBoXPeNCGT1WqbuqPVAMCOIVIyH0VJYu+08n5rq3KqGQsJym1uapjim7ah3mrUtvJErYhNUphPJdJF6Uhhzc0EpuQ1RSEwV21PjhRtoUkI+7NnIa+y7QgzdEYq3McpGlrfJNIGZtgiOFURMniFhY39LJuJOwJtUBRUFj7g7FE8RxeSdrWnZMailzOuOqJYbTZdwhSdltqrB7KQk67KxeHuF2OizDeyF0dI1w1Cl3D7u78PJDlx8D9LmUZEbkonMeQeWn9U4FLm5I/jETXG490OpW2OqmN8UDqIrda8jOGEtNk51CJTUlxcJhCddUbYmKt0P6XEXtFk579x1cmUbblLza6BJbs2wShyKTVpHwi6Q/iM34Db0R3CMLJGoUjp8NbbYfJKckX72T7ogAxvk4JOqLJm6f1CkXFPDrC0uAseoUCpqgxPLXeiJVVrsOGaUpbZ9MD4vDYlpQRzCFI+IXD4vmo5PODsnxlasy5sTxzcST8H1PiPopk+u8Q9lBOF4rXd1KkNNPmf7oY8ybJk4xJEqxGnEsJHkqdx2iMUhHK6uWCcFtvJQ7jLCQ9pcN01GYrbvrJenry06FMahhaSEjnQbmM2okbMWPMrf8X81HQ9bEiveVtDNViBPNcfxEgaobFO29ynMsneCzWk+2yJSB2ok3DFVmcNVaNHlyau5KhKeSWI3bcKSYTi0sjSHPPoDZXusBwrksubF6eO+ZzB6kJjNx1Rx65wfQE/oFAJ8AEhLiSeaYVWCWtyQuy1RYVb2lxSNLY2O1HxOFh7DdQPEj3zrkaInQYICBmF0WpMHHRSiXzwQmswUhoc0LeH4U7QkaKyY8GBFrJNmAa9FKVk3OiMQ0ZvayUquHTLa+ilMuH5U8pbcwrKVgDCeFsjdbFJVmFuaTYaEWKnNPb6Ll9ICNlakVRVdRhmQ7bp3DRXKl+I4YCUwOH5QrTRGhOipNAjdPCmdFE5GomABC2ElQOkacy5MIvcbp1U21smdNJ4rFA15QyLvhhGm2shNcwMdpzRoADVA8flspdotKmKRvs26c4dIC5AqmrtGiHDxzG5WeUuDdOHyS/BYeGPFgjsJUQpq9rbC+qPR1ZDc1tEpMCUR1iMAc0jyVJcYU/dynlr9FddLXCVuiqbtVhLHh1tDdHF/LgBrghtfJmZ7KN5tUWinu2yFSCzkcXTaH6hb4RmSvCanJH7fVF8KY4alR/huMveMw8P7qdTxANsE7GuDFmlbo3DWWTiaQPaQo/LIQUrTViYJIdxbhuR1wNCouVZ+OwiVhVcVsOVxCCa8hxG11rMssubJYYcZg1tUfweBvTVGYqBp3TmOia3YWT+PAi2xp/DGuHwhbp+GspzD3CIROs5F4n6KFAtmHnkuX4Lm1KMR7pw5tlRKGVHSBosnTKUbrjvA1dxvLtlCC8IslXStSNrJsDqqLoUn8SQNmpZp6oVisuoCsg/iqLnQomCbIDhzEZidbcqEEKl2ibtZdOqqx2TcPyhUWdF4bpzWGVMmS3cbrmSqGqsg4eLpqXWKaDEbHVcy1Q3uoWFvtFwgXEU2g9UzfjQD7clmIVLXDMeSVJ7TVhx+41Q2c4vAapXwpBycorgsb3uzAeEc0cpcQyyaLBObTo6OTbKTonb8GYPGN1JMOIcwaclEIsY8CL4NXkjZFF8mWUHRIooGt2Cg/aThPfRaDZSGbGQw+IpqMWimBFx5q5TXSBjCS5KJ/gMm7QTbdJ4hQBjMzt91a09ZBCXAW3JVOcU4wZZHNaCG5j5K4OUmjZGUMeGSkv4CWA42xhA281PcPqWyNFiqTjkspPw/jLoyNdFsj+DluV9k+xXD7i4UXllLHWKmOHYg2Vv7ITxDhlxcexTFK+Bco1ygdFUZhYqLY9S2N0RgmsbFJ4r4mq30CuGREpVrg3Qi/NZIzX0SJKQMLRbijL2T+OpaVW9PVW1JT+HGyPRMUhbiT6G109M4aFDqDHgeaINxIO2KJOwGqD9PVXN09fUKKfxCxtdOHYpcb6q2iIKSTi6kGDQC2bZQaGozSM9dVMsGqLeE8v05LLnlTo3aWC2uQarqESsJb/MaLj/MObT+yiTJ9bqZ0smqi3G2ESte2WnY54lNnNY0uLZN72HJwufIg9QrxT8MDUY+dyB1TijW7oBLiOaS97hHMP7O62o1lc2Bv+Y5n/wC1pt8yFNMF7N6OCxeHTO6yHw3/ACDT53TXJGdRIlgznyaRsc78oJ+fRH2YJM8kWDbWvc6i/pdTZ8kMDNSyJg/Kxo/ZV1jfHrIHy925sodoMrSAdNy8nlsABbmhc34L2oNt4Z0deQ5wNBlsL62vflook6oJuCNjb5JCp49dLFZmeOUkBxBBGQDU5jre/khcVbyJ91cb8kdBSaWwugstXulKisFjqotW4iQTZHZSVjqoxXxWXE2KeGyB5szkpMLBA5BqPkXjqMzktik5sGhDaSSzrpzU1TUmbdnQ08Y+0+aZYHD+JRtgDRa+WyZVVP4i4eqhFNiJadNEShxV55pM4wYzFgm/2tMkMWJyg5RsjGH8TPZoWlAcJrb7/VEqCMOlBcNPorjGPjkdLTzSvIqQ8xOqqJ/hBsmlJgtUTfMW+hU6ozGGgABOJnta26f7Ue2YP1eRr24cIi1Fggb8ZzHmSuK3hGnl1c0IqycPJI2UmwjA2yR5n38W2ttEnt8HY3LBhW8858W4Synlsw6dEIglsVZnaj2eTwE1EOaaLdwtd8fsPib9VWDU5cHDzzjOblFUiX8P4uWkaqeQ1DZWev0KpyCctKmPD2MWIBO6Zdilxwax+jyOzD3Qsy3CmOLRiRlx7qCVTu7J8kd8WA406BdcRmsPf1TZbc6+pXKSwzsSJQPTYJQFQg9ilI2RGlrCN0HjcnDCrTBaCUk5vcEoph0mYBA43KV8CUEc8+SQnLlJABtdwtofK2Y6dEz3KVsHZfA7gks5lhzG26l1LceKxt6aItHQ01OLeEaa2/c807w2dp8QdpyA6clz5Z/enwqOjhxvHE5w2fNoUfopbaJqxkbtwL+QAPzT2FreSZFMGck/AE4k7QqKic5j3l8rd4oxmcDa4Djs3Qjc81XGOdsFTJcU7Gwt5OP+JJ/0PkVJ+0/s+dXEVFMW9+1mV0Z0EzW/DZ2weBcC+h0BIsqJqYXxPcyRrmPacrmuBa5pHIg7JyZkaDdTi01Q7PPK+Q8szibeg2HstSS5hqgzZyujUlHaBoIuqMtrLn+KOB3Qx8t0i56m4lBZ+KFDZqi5TZ70mCqbLoJUAu5Patv6JphGrvZP6weL2Q+RlfD+wLIbFPKeG4ukZKcueGgXJNlM4uGHxwhxGtroMl1waNFs9ypkcbRBJviLTojcLQDqlamgDtQsm9npv0cdvx7GeGykao7RVZLh5KMVBMZsi+FzCwWnBD/o43qerdeyv7LDwqS4vdc4viA+AHUoLh9QToCmWKU72PDro8s+KQv0zS3JZJrjwSXD6Y6BvuVZ+GaRtHkFVWBYgGi5VhYPiQewFLxtGn1WMm19ByRocLHUFefu1zgttPKZ4G2a43e0bA9QFfcEtwhHE+HCeJzSL6JyOHR5PundFUWK3jtMIqiWMfdeQmTXWVlFg4PiOdtj0sVGOJyA/KN9z6cklhdYWu8kyxKpMkjnew9BsrsKVOKfkarSxYqBOQFsLG7LQVEFWFOI3Jo0orgGHmonZEOZu49GjVx+X6qESt0ZEUVwqsdC9r2Gzmm7T5j9lZdPwjRyM7sxNaQ3R7dHg9c3P3Vb4vhjqaZ0RN7atd+Jp2P99FIyTCnjcex1W4lU1LnEl7ybkhgJAv8A5W7BWZhUMjYo7A/A27SCLGwv6KP9luINYZGE2cSHDqQAQfl+6sttU1LnGK4So0YnKt3YDiq5uUbz+VhI+Y0Tr7dKzV7HNHVwIRyGoZ6J0yVvVBs/IyWX7iMMOxDPbl6oD2h8Cx4lFnjsyqY3wP2EgH/qk8ujvunyuDLJaFj9R4XdR+45rlrXM0PzGyNWuxEtsujyfWUj4XujlYWSMJa9jhZzSOR/75hIFeje0Xg2LEIHSMaBVRsJjeNC8N17p/UHUAnYn1B85JidiGqNFJuK6cknFWQ5JWgsWlCBTCH2cEWqWXd7IDRPsR6o/IfhKryMX7GHOAsH76sZcXa0XP7K867CGuiyho2VTdm+IBk+S2rrWKu5h0VsBOuSgOKcFkp5C4ght+myDsrbDdeka3DI5mlr2hwIsQRcFUf2m8CtobTQE9052VzCb5C7Yg9L6WWZ4LZ2sPqzhCmuSA1k5e66dUE1kNKMYVQZhcp8pKETn4MM9Vm/1kx4ekaeaJ4o0OaVHcOpyw6FGHXsskZX2ereBRikhHCSAbHqp3QVLGtFlVbawxyHpdHIcbFgiUtrFZdP+ogi06atIARhgDmqpv8AyfQAKccNYk5zRmKdCaZwNXop4VbIRx52ZCZ8k8Rs83dbkSqSnhcxzmOFnNJBB5EL2BVuGU+i8u9oJb9umLdATqPMbphzmgEx64cuWFbJVlGli0sUIavotBchdBUQ7aVZ/ZbhGWJ9S4avJYz8jTqR6uB/2qu8Hw51RNHCzd7rX/CN3O9gCV6Bw+hbDCyNvha1oa0eQFggm+B2GNuxqJsruf8Ae6hXaCzxQv0Nw5lx0BBF/mVMaznbVQbjmQBsLeeZzvoBb6peN/I0ZktjYEopHNc0tJabixGhBV0UzHZQQ7kN1ScB2Pn+6vKktlBvyCbl8CMDqxCbvAW+Iam3wm/6pxSl4PikPsLJGqmbcC+u49l2KhpSeDS26JHSVAsERY+6iVEcxOUkWRqkzcyjTETgh+GAO02PLzXk/iCn7uqqGfhqJm+wlcB9F6yAuF5b4+FsSrP/AKJPqbpiESI+5JOKUcknIgTlaW1pQgtE5SCOS7PSxUbYUToZ9LKmHB9okWD4j3E8Ug5O/VX5hePNkjDr8l5inn0UhwDjp8TMjteiJgo9C02MhxsOSzGaWOpjMcgDmkatOoKrHhHjSJwOY2dzB5g8wtcR9oAZcRG5B09OiyuUro0xxxfKI32h8LRUkrTFo1x+G9x7dENopsoATHHcdmqntdIdG7D1S8FVGLXQuEpUdTRZ8OnUnLsLfbHn4QSilBRVMnKw800w/HIG2vZSKg4vh2BHsmR0/wBsmb1qTdY0cS8IOeL31TGo4bfFqdfmppTY21wukajGI36IpYsfdi8Gt1idKP8AhW1fI0eRHsiGCcdiFzWv2B3RjFMCjm1tYqG4twW4XLXH9UtRjHpmrUS1GeKuKv8AkuvBuK4KnwscCbKru2zAWseypYLFxyv8/wAJQbg+qdRTf4hsLgXUo7UMSZPSOAcCfC75EKoye6jkZcTiuVX4Kfj5rZWmiwXRWoxGli0sUIJBdBTbFeC3bxscBa9jY+oUYq8HmjJuxxsbEgEgepCohM+xmjD6uWQi/dxWHrI7/ph+auQxMIsQFV3YhFYVLrfejb8g4/urUuOdglT7NGPoC12GN3Gnoqh4zqCaosJuGAAe+p/UfJXfWyi39F56xmr72omf+KR1vQGzfoAhxr5BZpPYOqZyu/CIHPjbn00AIHW2uqpTh2n72aOO/wATgCegvcn5Aq+oZA1oaBoOqZl8AYfJzJhrLXAF1gpmgZg0X9Et9qtvssDwbW2vdJ4H8jGGpex2ZwAYNCSpDRyBwBBBHIjYhDu7DnAEaJ1T4VG03aXMJ3DXWaT1y7IkmDJxYbj2XmftXoTDitSDs9zZm/lkYP8AkHD2XpGBpHO/r/RVP/8AoDBLsgrGjVp+zyfldd0Z9nZx/rCamZpFKuSZXblwUYBysWLShDAUrHJZIrd1CC733WmsSQcn1BB3jrclTaSsOEHOSjHtm6aNxNmA38kXp+HJXi5NvqjmGUscYGiLx17R0Wd5W+j0Gn9IgleTlkbg4Ted3H2Th3BTj94qXYc8ybbdUehwtxFw5Rb2OnptLDhxRVc/CZYdSSFlJQBjrAKZ49P3Lssgt06FReoxuJpJ0QScn5Hww6bGlJJIk+EnSxWTjK42UPbxZY+FSXBcWE9iUyEXXIqeoxvItjsM05lcPC0n6IFxBjU1P/MheG/i3b7kbe6lcGKBmjQlpq6OZpY9o1FuoKNJC8k8z/bwVlLWRVbTbe22xCiuLMljORzi5vLz9UX4qwo0VQHR6RuOg5DqPRNK+oEob1uqUalwc/VZVlxtZOJx/wBA7hbRcgpWpHiKQTjkHSxaBW7qELsw3CO+s+OWfu3EmRpNnA9NRcD0UrbQMLW+Ei3WxuOfqVqAsLQ9rrBwuByI3BumNTxPGJWwCUZ3N0LCDY8hfzVlDuiomRueY25Q5wJFreIAD9k8kkPO1vdcsdYC+/6pwyMFZ3yaY8IHSygiyqSv4KqpauoETAGd4XBz3ZGkP8V27k6k8ldrqQHlZJGmI23CFXF2FKpKmVzw/wACup3tfLL4/uhg8IJH4jv8gpn3ksNrtEjet7OHtsfoijg14yuFiuXx+Ei9xZVJthQqPFC0dpG3BTSiiLHOYdvib/yH7pOKQsAy63tcdUpO9r9jY8xexCr8hfgewO5lEYKpjtiEKo6HMLuOb11RNmGx82D5AH5pisVLaPYmg+fugPaFhBq8OqYW/FkzsHV8REjR7ltvdHYqZrRpp/fNc1lS2ON73mzWNc9xOwa0Ek/IFGKZ4+uuSsbsPRaumCzkrS2VpUQxaKy6xQhiK4VOG6oUEqHaKpRtUNw5XinuQdlxu2g1XeFzyTvsNlGiVKuDJLEpbxxSNkddmyTSb4JpRVfcttzRGi4hcCNVG3vukWON1V0d1U1yGu0mYTUuYaEeIH9QqhLlN+L6/wDwcl99FCLJkThepUsiivo7bNZSLhfFMhsSo1lW43lpuFclaMmnzPFNSRbP2q+oKTFeQVEcFx21muUhuHi4SmejxZo5I3Ef4/Rfa4P8w1HqFBooLaHfb3Vh4I/Qt6qJ8R0ndSno7UfunY2c31PF1NEWrvjKbparPjKRVs5BpbzLS0oQstnHbyWiKJrYxYZb3IH9QjGE4zSyv7zugxzXtjje4WLw5wBaDzsbfRbWKyidwsublE2MWLEgeKZV0WLFihBnV09/VDKqYtGXmtrEqQ6A0MhFuvTyTmkozJJc7AfUrFiqKsuTpEkoqfKLJ9EPosWLQjM2KWVadt/Ef2ej+zsP+JUXaeohb/MPvo3/AFHosWIgTz4VyVixWCautLFihDSxbWKEFIWXSz41pYrINy1FMCqu7esWKmHjdSRNqbxBKRQXK2sSj1MeiJcV6yAdEDES2sTI9HnNY7zSO8iRlYsWIjMcNdZSLBcXt4SVixBJWadLmljmqJBT1uU3BTDiGuEhGuoWLEOPs6evyP2q+yKVB8RSS2sTThhbA5qNrXiqjkeS6MMdG4tMbLu751swDnWyWB89RumWKGIzSGAOEJcTG1/xtadQ12pvba9ze11ixUQ//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MSEhUUExQWFRUXFBcUFRUVFRUUFBQUFBQXFxQVFRUYHCggGBolHBQUITEhJSkrLi4uFx8zODMsNygtLiwBCgoKDg0OGxAQGywmHyQsLCwsLCwsLCwsLCwsLCwsLCwsLCwsLCwsLCwsLCwsLCwsLCwsLCwsLCwsLCwsLCw3LP/AABEIAKgBLAMBIgACEQEDEQH/xAAcAAABBAMBAAAAAAAAAAAAAAAFAwQGBwABAgj/xAA9EAABAwIEAwYDBgQGAwEAAAABAAIDBBEFEiExBkFRBxMiYXGBMpGhFEJScrHBFTPh8CNigpLC0RZDdAj/xAAaAQACAwEBAAAAAAAAAAAAAAACAwABBAUG/8QAKBEAAgIBBAEEAQUBAAAAAAAAAAECEQMEEiExQQUTIlFhFDJxgaFC/9oADAMBAAIRAxEAPwCVy9pl/wCXB7vdb6C66w3tAldIBJG0NJscpNwOuqgMMNkRootVt9qBj9yX2XdDIHAEbHVdqL8J4mO77t5+Ha/RHJMSjH3lklFp0aYzTVjxYhMuNtGwuh82PyH4WqKDI5ok11w6UDchQ+qxCctJvb6Kv8W4wkD3MzEkGyOOJsF5aLmmxSJu7whVZxhTx7u/RUbW8RTO+99UBxCte4auJ90bw7ewVkky7sQ7UIGbEKOV3a2fuAqncy6DkCoOmWbWdoFRI3NGfUE6jzUfquJ6t5/mG3ko9hlWWPBG3MdQjOI08bgHt8BOpHJPjGMlaFvh8lh8B4iJmeO5dsb9VMzkb0VK8JVzoprZtD5qbcTY53UWYHW31QOLJYZx7iaGnaSSL9OZVcYxj89WbNvGz6lRPEsRdI/M5xd/fJGMGqwW252S5uuEaMGNSl8h3R0wZoTe/M6m6cQVr2mw2HVId1fXn5pNrXAm/VHGNLkHJkTdRVIJvmL1tkK3RtT+KG5RWJoZfZi42aCV2+ie3dpU8wigY1l7Bc4jE2x0QOYahZBok4CIMwokkhLuwU23U9xDVpsj6QGlamMosjVVhsjRtf0QqaO24siUk+hU8co9oEVp0SdHPZKYg+yGRv1RNg0WjwfV3FrqVmYahVxwfU+L2U2kkv8AJI/7ZplziTI/xLWZXix0Q2LFj+JK8Y0ZyFw5KBsxAp6SoyNMn4xg9VoYw7qT8yoSMSKknDWIR/eKhVMLNrpTs1x9itmqm/CUWjx2AD+iRkx6K+yqywDG1KMmypl9vaEkaxp3TRLJHhNdmeGgqYRU43JVb4PUNEgIU/hqvCEuaDgPXBoXPeNCGT1WqbuqPVAMCOIVIyH0VJYu+08n5rq3KqGQsJym1uapjim7ah3mrUtvJErYhNUphPJdJF6Uhhzc0EpuQ1RSEwV21PjhRtoUkI+7NnIa+y7QgzdEYq3McpGlrfJNIGZtgiOFURMniFhY39LJuJOwJtUBRUFj7g7FE8RxeSdrWnZMailzOuOqJYbTZdwhSdltqrB7KQk67KxeHuF2OizDeyF0dI1w1Cl3D7u78PJDlx8D9LmUZEbkonMeQeWn9U4FLm5I/jETXG490OpW2OqmN8UDqIrda8jOGEtNk51CJTUlxcJhCddUbYmKt0P6XEXtFk579x1cmUbblLza6BJbs2wShyKTVpHwi6Q/iM34Db0R3CMLJGoUjp8NbbYfJKckX72T7ogAxvk4JOqLJm6f1CkXFPDrC0uAseoUCpqgxPLXeiJVVrsOGaUpbZ9MD4vDYlpQRzCFI+IXD4vmo5PODsnxlasy5sTxzcST8H1PiPopk+u8Q9lBOF4rXd1KkNNPmf7oY8ybJk4xJEqxGnEsJHkqdx2iMUhHK6uWCcFtvJQ7jLCQ9pcN01GYrbvrJenry06FMahhaSEjnQbmM2okbMWPMrf8X81HQ9bEiveVtDNViBPNcfxEgaobFO29ynMsneCzWk+2yJSB2ok3DFVmcNVaNHlyau5KhKeSWI3bcKSYTi0sjSHPPoDZXusBwrksubF6eO+ZzB6kJjNx1Rx65wfQE/oFAJ8AEhLiSeaYVWCWtyQuy1RYVb2lxSNLY2O1HxOFh7DdQPEj3zrkaInQYICBmF0WpMHHRSiXzwQmswUhoc0LeH4U7QkaKyY8GBFrJNmAa9FKVk3OiMQ0ZvayUquHTLa+ilMuH5U8pbcwrKVgDCeFsjdbFJVmFuaTYaEWKnNPb6Ll9ICNlakVRVdRhmQ7bp3DRXKl+I4YCUwOH5QrTRGhOipNAjdPCmdFE5GomABC2ElQOkacy5MIvcbp1U21smdNJ4rFA15QyLvhhGm2shNcwMdpzRoADVA8flspdotKmKRvs26c4dIC5AqmrtGiHDxzG5WeUuDdOHyS/BYeGPFgjsJUQpq9rbC+qPR1ZDc1tEpMCUR1iMAc0jyVJcYU/dynlr9FddLXCVuiqbtVhLHh1tDdHF/LgBrghtfJmZ7KN5tUWinu2yFSCzkcXTaH6hb4RmSvCanJH7fVF8KY4alR/huMveMw8P7qdTxANsE7GuDFmlbo3DWWTiaQPaQo/LIQUrTViYJIdxbhuR1wNCouVZ+OwiVhVcVsOVxCCa8hxG11rMssubJYYcZg1tUfweBvTVGYqBp3TmOia3YWT+PAi2xp/DGuHwhbp+GspzD3CIROs5F4n6KFAtmHnkuX4Lm1KMR7pw5tlRKGVHSBosnTKUbrjvA1dxvLtlCC8IslXStSNrJsDqqLoUn8SQNmpZp6oVisuoCsg/iqLnQomCbIDhzEZidbcqEEKl2ibtZdOqqx2TcPyhUWdF4bpzWGVMmS3cbrmSqGqsg4eLpqXWKaDEbHVcy1Q3uoWFvtFwgXEU2g9UzfjQD7clmIVLXDMeSVJ7TVhx+41Q2c4vAapXwpBycorgsb3uzAeEc0cpcQyyaLBObTo6OTbKTonb8GYPGN1JMOIcwaclEIsY8CL4NXkjZFF8mWUHRIooGt2Cg/aThPfRaDZSGbGQw+IpqMWimBFx5q5TXSBjCS5KJ/gMm7QTbdJ4hQBjMzt91a09ZBCXAW3JVOcU4wZZHNaCG5j5K4OUmjZGUMeGSkv4CWA42xhA281PcPqWyNFiqTjkspPw/jLoyNdFsj+DluV9k+xXD7i4UXllLHWKmOHYg2Vv7ITxDhlxcexTFK+Bco1ygdFUZhYqLY9S2N0RgmsbFJ4r4mq30CuGREpVrg3Qi/NZIzX0SJKQMLRbijL2T+OpaVW9PVW1JT+HGyPRMUhbiT6G109M4aFDqDHgeaINxIO2KJOwGqD9PVXN09fUKKfxCxtdOHYpcb6q2iIKSTi6kGDQC2bZQaGozSM9dVMsGqLeE8v05LLnlTo3aWC2uQarqESsJb/MaLj/MObT+yiTJ9bqZ0smqi3G2ESte2WnY54lNnNY0uLZN72HJwufIg9QrxT8MDUY+dyB1TijW7oBLiOaS97hHMP7O62o1lc2Bv+Y5n/wC1pt8yFNMF7N6OCxeHTO6yHw3/ACDT53TXJGdRIlgznyaRsc78oJ+fRH2YJM8kWDbWvc6i/pdTZ8kMDNSyJg/Kxo/ZV1jfHrIHy925sodoMrSAdNy8nlsABbmhc34L2oNt4Z0deQ5wNBlsL62vflook6oJuCNjb5JCp49dLFZmeOUkBxBBGQDU5jre/khcVbyJ91cb8kdBSaWwugstXulKisFjqotW4iQTZHZSVjqoxXxWXE2KeGyB5szkpMLBA5BqPkXjqMzktik5sGhDaSSzrpzU1TUmbdnQ08Y+0+aZYHD+JRtgDRa+WyZVVP4i4eqhFNiJadNEShxV55pM4wYzFgm/2tMkMWJyg5RsjGH8TPZoWlAcJrb7/VEqCMOlBcNPorjGPjkdLTzSvIqQ8xOqqJ/hBsmlJgtUTfMW+hU6ozGGgABOJnta26f7Ue2YP1eRr24cIi1Fggb8ZzHmSuK3hGnl1c0IqycPJI2UmwjA2yR5n38W2ttEnt8HY3LBhW8858W4Synlsw6dEIglsVZnaj2eTwE1EOaaLdwtd8fsPib9VWDU5cHDzzjOblFUiX8P4uWkaqeQ1DZWev0KpyCctKmPD2MWIBO6Zdilxwax+jyOzD3Qsy3CmOLRiRlx7qCVTu7J8kd8WA406BdcRmsPf1TZbc6+pXKSwzsSJQPTYJQFQg9ilI2RGlrCN0HjcnDCrTBaCUk5vcEoph0mYBA43KV8CUEc8+SQnLlJABtdwtofK2Y6dEz3KVsHZfA7gks5lhzG26l1LceKxt6aItHQ01OLeEaa2/c807w2dp8QdpyA6clz5Z/enwqOjhxvHE5w2fNoUfopbaJqxkbtwL+QAPzT2FreSZFMGck/AE4k7QqKic5j3l8rd4oxmcDa4Djs3Qjc81XGOdsFTJcU7Gwt5OP+JJ/0PkVJ+0/s+dXEVFMW9+1mV0Z0EzW/DZ2weBcC+h0BIsqJqYXxPcyRrmPacrmuBa5pHIg7JyZkaDdTi01Q7PPK+Q8szibeg2HstSS5hqgzZyujUlHaBoIuqMtrLn+KOB3Qx8t0i56m4lBZ+KFDZqi5TZ70mCqbLoJUAu5Patv6JphGrvZP6weL2Q+RlfD+wLIbFPKeG4ukZKcueGgXJNlM4uGHxwhxGtroMl1waNFs9ypkcbRBJviLTojcLQDqlamgDtQsm9npv0cdvx7GeGykao7RVZLh5KMVBMZsi+FzCwWnBD/o43qerdeyv7LDwqS4vdc4viA+AHUoLh9QToCmWKU72PDro8s+KQv0zS3JZJrjwSXD6Y6BvuVZ+GaRtHkFVWBYgGi5VhYPiQewFLxtGn1WMm19ByRocLHUFefu1zgttPKZ4G2a43e0bA9QFfcEtwhHE+HCeJzSL6JyOHR5PundFUWK3jtMIqiWMfdeQmTXWVlFg4PiOdtj0sVGOJyA/KN9z6cklhdYWu8kyxKpMkjnew9BsrsKVOKfkarSxYqBOQFsLG7LQVEFWFOI3Jo0orgGHmonZEOZu49GjVx+X6qESt0ZEUVwqsdC9r2Gzmm7T5j9lZdPwjRyM7sxNaQ3R7dHg9c3P3Vb4vhjqaZ0RN7atd+Jp2P99FIyTCnjcex1W4lU1LnEl7ybkhgJAv8A5W7BWZhUMjYo7A/A27SCLGwv6KP9luINYZGE2cSHDqQAQfl+6sttU1LnGK4So0YnKt3YDiq5uUbz+VhI+Y0Tr7dKzV7HNHVwIRyGoZ6J0yVvVBs/IyWX7iMMOxDPbl6oD2h8Cx4lFnjsyqY3wP2EgH/qk8ujvunyuDLJaFj9R4XdR+45rlrXM0PzGyNWuxEtsujyfWUj4XujlYWSMJa9jhZzSOR/75hIFeje0Xg2LEIHSMaBVRsJjeNC8N17p/UHUAnYn1B85JidiGqNFJuK6cknFWQ5JWgsWlCBTCH2cEWqWXd7IDRPsR6o/IfhKryMX7GHOAsH76sZcXa0XP7K867CGuiyho2VTdm+IBk+S2rrWKu5h0VsBOuSgOKcFkp5C4ght+myDsrbDdeka3DI5mlr2hwIsQRcFUf2m8CtobTQE9052VzCb5C7Yg9L6WWZ4LZ2sPqzhCmuSA1k5e66dUE1kNKMYVQZhcp8pKETn4MM9Vm/1kx4ekaeaJ4o0OaVHcOpyw6FGHXsskZX2ereBRikhHCSAbHqp3QVLGtFlVbawxyHpdHIcbFgiUtrFZdP+ogi06atIARhgDmqpv8AyfQAKccNYk5zRmKdCaZwNXop4VbIRx52ZCZ8k8Rs83dbkSqSnhcxzmOFnNJBB5EL2BVuGU+i8u9oJb9umLdATqPMbphzmgEx64cuWFbJVlGli0sUIavotBchdBUQ7aVZ/ZbhGWJ9S4avJYz8jTqR6uB/2qu8Hw51RNHCzd7rX/CN3O9gCV6Bw+hbDCyNvha1oa0eQFggm+B2GNuxqJsruf8Ae6hXaCzxQv0Nw5lx0BBF/mVMaznbVQbjmQBsLeeZzvoBb6peN/I0ZktjYEopHNc0tJabixGhBV0UzHZQQ7kN1ScB2Pn+6vKktlBvyCbl8CMDqxCbvAW+Iam3wm/6pxSl4PikPsLJGqmbcC+u49l2KhpSeDS26JHSVAsERY+6iVEcxOUkWRqkzcyjTETgh+GAO02PLzXk/iCn7uqqGfhqJm+wlcB9F6yAuF5b4+FsSrP/AKJPqbpiESI+5JOKUcknIgTlaW1pQgtE5SCOS7PSxUbYUToZ9LKmHB9okWD4j3E8Ug5O/VX5hePNkjDr8l5inn0UhwDjp8TMjteiJgo9C02MhxsOSzGaWOpjMcgDmkatOoKrHhHjSJwOY2dzB5g8wtcR9oAZcRG5B09OiyuUro0xxxfKI32h8LRUkrTFo1x+G9x7dENopsoATHHcdmqntdIdG7D1S8FVGLXQuEpUdTRZ8OnUnLsLfbHn4QSilBRVMnKw800w/HIG2vZSKg4vh2BHsmR0/wBsmb1qTdY0cS8IOeL31TGo4bfFqdfmppTY21wukajGI36IpYsfdi8Gt1idKP8AhW1fI0eRHsiGCcdiFzWv2B3RjFMCjm1tYqG4twW4XLXH9UtRjHpmrUS1GeKuKv8AkuvBuK4KnwscCbKru2zAWseypYLFxyv8/wAJQbg+qdRTf4hsLgXUo7UMSZPSOAcCfC75EKoye6jkZcTiuVX4Kfj5rZWmiwXRWoxGli0sUIJBdBTbFeC3bxscBa9jY+oUYq8HmjJuxxsbEgEgepCohM+xmjD6uWQi/dxWHrI7/ph+auQxMIsQFV3YhFYVLrfejb8g4/urUuOdglT7NGPoC12GN3Gnoqh4zqCaosJuGAAe+p/UfJXfWyi39F56xmr72omf+KR1vQGzfoAhxr5BZpPYOqZyu/CIHPjbn00AIHW2uqpTh2n72aOO/wATgCegvcn5Aq+oZA1oaBoOqZl8AYfJzJhrLXAF1gpmgZg0X9Et9qtvssDwbW2vdJ4H8jGGpex2ZwAYNCSpDRyBwBBBHIjYhDu7DnAEaJ1T4VG03aXMJ3DXWaT1y7IkmDJxYbj2XmftXoTDitSDs9zZm/lkYP8AkHD2XpGBpHO/r/RVP/8AoDBLsgrGjVp+zyfldd0Z9nZx/rCamZpFKuSZXblwUYBysWLShDAUrHJZIrd1CC733WmsSQcn1BB3jrclTaSsOEHOSjHtm6aNxNmA38kXp+HJXi5NvqjmGUscYGiLx17R0Wd5W+j0Gn9IgleTlkbg4Ted3H2Th3BTj94qXYc8ybbdUehwtxFw5Rb2OnptLDhxRVc/CZYdSSFlJQBjrAKZ49P3Lssgt06FReoxuJpJ0QScn5Hww6bGlJJIk+EnSxWTjK42UPbxZY+FSXBcWE9iUyEXXIqeoxvItjsM05lcPC0n6IFxBjU1P/MheG/i3b7kbe6lcGKBmjQlpq6OZpY9o1FuoKNJC8k8z/bwVlLWRVbTbe22xCiuLMljORzi5vLz9UX4qwo0VQHR6RuOg5DqPRNK+oEob1uqUalwc/VZVlxtZOJx/wBA7hbRcgpWpHiKQTjkHSxaBW7qELsw3CO+s+OWfu3EmRpNnA9NRcD0UrbQMLW+Ei3WxuOfqVqAsLQ9rrBwuByI3BumNTxPGJWwCUZ3N0LCDY8hfzVlDuiomRueY25Q5wJFreIAD9k8kkPO1vdcsdYC+/6pwyMFZ3yaY8IHSygiyqSv4KqpauoETAGd4XBz3ZGkP8V27k6k8ldrqQHlZJGmI23CFXF2FKpKmVzw/wACup3tfLL4/uhg8IJH4jv8gpn3ksNrtEjet7OHtsfoijg14yuFiuXx+Ei9xZVJthQqPFC0dpG3BTSiiLHOYdvib/yH7pOKQsAy63tcdUpO9r9jY8xexCr8hfgewO5lEYKpjtiEKo6HMLuOb11RNmGx82D5AH5pisVLaPYmg+fugPaFhBq8OqYW/FkzsHV8REjR7ltvdHYqZrRpp/fNc1lS2ON73mzWNc9xOwa0Ek/IFGKZ4+uuSsbsPRaumCzkrS2VpUQxaKy6xQhiK4VOG6oUEqHaKpRtUNw5XinuQdlxu2g1XeFzyTvsNlGiVKuDJLEpbxxSNkddmyTSb4JpRVfcttzRGi4hcCNVG3vukWON1V0d1U1yGu0mYTUuYaEeIH9QqhLlN+L6/wDwcl99FCLJkThepUsiivo7bNZSLhfFMhsSo1lW43lpuFclaMmnzPFNSRbP2q+oKTFeQVEcFx21muUhuHi4SmejxZo5I3Ef4/Rfa4P8w1HqFBooLaHfb3Vh4I/Qt6qJ8R0ndSno7UfunY2c31PF1NEWrvjKbparPjKRVs5BpbzLS0oQstnHbyWiKJrYxYZb3IH9QjGE4zSyv7zugxzXtjje4WLw5wBaDzsbfRbWKyidwsublE2MWLEgeKZV0WLFihBnV09/VDKqYtGXmtrEqQ6A0MhFuvTyTmkozJJc7AfUrFiqKsuTpEkoqfKLJ9EPosWLQjM2KWVadt/Ef2ej+zsP+JUXaeohb/MPvo3/AFHosWIgTz4VyVixWCautLFihDSxbWKEFIWXSz41pYrINy1FMCqu7esWKmHjdSRNqbxBKRQXK2sSj1MeiJcV6yAdEDES2sTI9HnNY7zSO8iRlYsWIjMcNdZSLBcXt4SVixBJWadLmljmqJBT1uU3BTDiGuEhGuoWLEOPs6evyP2q+yKVB8RSS2sTThhbA5qNrXiqjkeS6MMdG4tMbLu751swDnWyWB89RumWKGIzSGAOEJcTG1/xtadQ12pvba9ze11ixUQ//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9621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116632"/>
            <a:ext cx="7772400" cy="1143000"/>
          </a:xfrm>
        </p:spPr>
        <p:txBody>
          <a:bodyPr/>
          <a:lstStyle/>
          <a:p>
            <a:r>
              <a:rPr lang="en-US" sz="3600" b="1" dirty="0" smtClean="0">
                <a:latin typeface="Verdana" pitchFamily="34" charset="0"/>
                <a:ea typeface="Verdana" pitchFamily="34" charset="0"/>
                <a:cs typeface="Verdana" pitchFamily="34" charset="0"/>
              </a:rPr>
              <a:t>Background</a:t>
            </a:r>
          </a:p>
        </p:txBody>
      </p:sp>
      <p:sp>
        <p:nvSpPr>
          <p:cNvPr id="4099" name="Rectangle 3"/>
          <p:cNvSpPr>
            <a:spLocks noGrp="1" noChangeArrowheads="1"/>
          </p:cNvSpPr>
          <p:nvPr>
            <p:ph idx="1"/>
          </p:nvPr>
        </p:nvSpPr>
        <p:spPr>
          <a:xfrm>
            <a:off x="323528" y="1268760"/>
            <a:ext cx="8276456" cy="4392488"/>
          </a:xfrm>
        </p:spPr>
        <p:txBody>
          <a:bodyPr/>
          <a:lstStyle/>
          <a:p>
            <a:r>
              <a:rPr lang="en-GB" sz="2200" b="0" dirty="0" smtClean="0">
                <a:solidFill>
                  <a:srgbClr val="F8F8F8"/>
                </a:solidFill>
                <a:latin typeface="Verdana" pitchFamily="34" charset="0"/>
                <a:ea typeface="Verdana" pitchFamily="34" charset="0"/>
                <a:cs typeface="Verdana" pitchFamily="34" charset="0"/>
              </a:rPr>
              <a:t>After homes, cars most significant source of exposure</a:t>
            </a:r>
          </a:p>
          <a:p>
            <a:r>
              <a:rPr lang="en-GB" sz="2200" b="0" dirty="0" smtClean="0">
                <a:solidFill>
                  <a:srgbClr val="F8F8F8"/>
                </a:solidFill>
                <a:latin typeface="Verdana" pitchFamily="34" charset="0"/>
                <a:ea typeface="Verdana" pitchFamily="34" charset="0"/>
                <a:cs typeface="Verdana" pitchFamily="34" charset="0"/>
              </a:rPr>
              <a:t>SHS </a:t>
            </a:r>
            <a:r>
              <a:rPr lang="en-GB" sz="2200" b="0" dirty="0">
                <a:solidFill>
                  <a:srgbClr val="F8F8F8"/>
                </a:solidFill>
                <a:latin typeface="Verdana" pitchFamily="34" charset="0"/>
                <a:ea typeface="Verdana" pitchFamily="34" charset="0"/>
                <a:cs typeface="Verdana" pitchFamily="34" charset="0"/>
              </a:rPr>
              <a:t>particulate level </a:t>
            </a:r>
            <a:r>
              <a:rPr lang="en-GB" sz="2200" b="0" dirty="0" smtClean="0">
                <a:solidFill>
                  <a:srgbClr val="F8F8F8"/>
                </a:solidFill>
                <a:latin typeface="Verdana" pitchFamily="34" charset="0"/>
                <a:ea typeface="Verdana" pitchFamily="34" charset="0"/>
                <a:cs typeface="Verdana" pitchFamily="34" charset="0"/>
              </a:rPr>
              <a:t>(PM</a:t>
            </a:r>
            <a:r>
              <a:rPr lang="en-GB" sz="2200" b="0" baseline="-25000" dirty="0" smtClean="0">
                <a:solidFill>
                  <a:srgbClr val="F8F8F8"/>
                </a:solidFill>
                <a:latin typeface="Verdana" pitchFamily="34" charset="0"/>
                <a:ea typeface="Verdana" pitchFamily="34" charset="0"/>
                <a:cs typeface="Verdana" pitchFamily="34" charset="0"/>
              </a:rPr>
              <a:t>2.5</a:t>
            </a:r>
            <a:r>
              <a:rPr lang="en-GB" sz="2200" b="0" dirty="0" smtClean="0">
                <a:solidFill>
                  <a:srgbClr val="F8F8F8"/>
                </a:solidFill>
                <a:latin typeface="Verdana" pitchFamily="34" charset="0"/>
                <a:ea typeface="Verdana" pitchFamily="34" charset="0"/>
                <a:cs typeface="Verdana" pitchFamily="34" charset="0"/>
              </a:rPr>
              <a:t>) can be much greater </a:t>
            </a:r>
            <a:r>
              <a:rPr lang="en-GB" sz="2200" b="0" dirty="0">
                <a:solidFill>
                  <a:srgbClr val="F8F8F8"/>
                </a:solidFill>
                <a:latin typeface="Verdana" pitchFamily="34" charset="0"/>
                <a:ea typeface="Verdana" pitchFamily="34" charset="0"/>
                <a:cs typeface="Verdana" pitchFamily="34" charset="0"/>
              </a:rPr>
              <a:t>in cars </a:t>
            </a:r>
            <a:r>
              <a:rPr lang="en-GB" sz="2200" b="0" dirty="0" smtClean="0">
                <a:solidFill>
                  <a:srgbClr val="F8F8F8"/>
                </a:solidFill>
                <a:latin typeface="Verdana" pitchFamily="34" charset="0"/>
                <a:ea typeface="Verdana" pitchFamily="34" charset="0"/>
                <a:cs typeface="Verdana" pitchFamily="34" charset="0"/>
              </a:rPr>
              <a:t>than other spaces</a:t>
            </a:r>
          </a:p>
          <a:p>
            <a:pPr marL="0" indent="0">
              <a:buNone/>
            </a:pPr>
            <a:r>
              <a:rPr lang="en-US" sz="2200" b="0" dirty="0" smtClean="0">
                <a:latin typeface="Verdana" pitchFamily="34" charset="0"/>
                <a:ea typeface="Verdana" pitchFamily="34" charset="0"/>
                <a:cs typeface="Verdana" pitchFamily="34" charset="0"/>
              </a:rPr>
              <a:t>Prevalence of exposure</a:t>
            </a:r>
          </a:p>
          <a:p>
            <a:r>
              <a:rPr lang="en-US" sz="2200" b="0" dirty="0" smtClean="0">
                <a:latin typeface="Verdana" pitchFamily="34" charset="0"/>
                <a:ea typeface="Verdana" pitchFamily="34" charset="0"/>
                <a:cs typeface="Verdana" pitchFamily="34" charset="0"/>
              </a:rPr>
              <a:t>15</a:t>
            </a:r>
            <a:r>
              <a:rPr lang="en-US" sz="2200" b="0" dirty="0">
                <a:latin typeface="Verdana" pitchFamily="34" charset="0"/>
                <a:ea typeface="Verdana" pitchFamily="34" charset="0"/>
                <a:cs typeface="Verdana" pitchFamily="34" charset="0"/>
              </a:rPr>
              <a:t>% of UK adult smokers report smoking in cars when travelling with </a:t>
            </a:r>
            <a:r>
              <a:rPr lang="en-US" sz="2200" b="0" dirty="0" smtClean="0">
                <a:latin typeface="Verdana" pitchFamily="34" charset="0"/>
                <a:ea typeface="Verdana" pitchFamily="34" charset="0"/>
                <a:cs typeface="Verdana" pitchFamily="34" charset="0"/>
              </a:rPr>
              <a:t>children</a:t>
            </a:r>
          </a:p>
          <a:p>
            <a:r>
              <a:rPr lang="en-GB" sz="2200" b="0" dirty="0" smtClean="0">
                <a:latin typeface="Verdana" pitchFamily="34" charset="0"/>
                <a:ea typeface="Verdana" pitchFamily="34" charset="0"/>
                <a:cs typeface="Verdana" pitchFamily="34" charset="0"/>
              </a:rPr>
              <a:t>47% of UK young people report </a:t>
            </a:r>
            <a:r>
              <a:rPr lang="en-GB" sz="2200" b="0" dirty="0">
                <a:latin typeface="Verdana" pitchFamily="34" charset="0"/>
                <a:ea typeface="Verdana" pitchFamily="34" charset="0"/>
                <a:cs typeface="Verdana" pitchFamily="34" charset="0"/>
              </a:rPr>
              <a:t>being exposed to smoking in </a:t>
            </a:r>
            <a:r>
              <a:rPr lang="en-GB" sz="2200" b="0" dirty="0" smtClean="0">
                <a:latin typeface="Verdana" pitchFamily="34" charset="0"/>
                <a:ea typeface="Verdana" pitchFamily="34" charset="0"/>
                <a:cs typeface="Verdana" pitchFamily="34" charset="0"/>
              </a:rPr>
              <a:t>cars </a:t>
            </a:r>
          </a:p>
          <a:p>
            <a:pPr marL="0" indent="0">
              <a:buNone/>
            </a:pPr>
            <a:r>
              <a:rPr lang="en-GB" sz="2200" b="0" dirty="0" smtClean="0">
                <a:latin typeface="Verdana" pitchFamily="34" charset="0"/>
                <a:ea typeface="Verdana" pitchFamily="34" charset="0"/>
                <a:cs typeface="Verdana" pitchFamily="34" charset="0"/>
              </a:rPr>
              <a:t>Attitudes to smoking in cars laws</a:t>
            </a:r>
          </a:p>
          <a:p>
            <a:r>
              <a:rPr lang="en-GB" sz="2200" b="0" dirty="0" smtClean="0">
                <a:latin typeface="Verdana" pitchFamily="34" charset="0"/>
                <a:ea typeface="Verdana" pitchFamily="34" charset="0"/>
                <a:cs typeface="Verdana" pitchFamily="34" charset="0"/>
              </a:rPr>
              <a:t>81% of UK adults </a:t>
            </a:r>
            <a:r>
              <a:rPr lang="en-GB" sz="2200" b="0" dirty="0">
                <a:latin typeface="Verdana" pitchFamily="34" charset="0"/>
                <a:ea typeface="Verdana" pitchFamily="34" charset="0"/>
                <a:cs typeface="Verdana" pitchFamily="34" charset="0"/>
              </a:rPr>
              <a:t>(including </a:t>
            </a:r>
            <a:r>
              <a:rPr lang="en-GB" sz="2200" b="0" dirty="0" smtClean="0">
                <a:latin typeface="Verdana" pitchFamily="34" charset="0"/>
                <a:ea typeface="Verdana" pitchFamily="34" charset="0"/>
                <a:cs typeface="Verdana" pitchFamily="34" charset="0"/>
              </a:rPr>
              <a:t>62% </a:t>
            </a:r>
            <a:r>
              <a:rPr lang="en-GB" sz="2200" b="0" dirty="0">
                <a:latin typeface="Verdana" pitchFamily="34" charset="0"/>
                <a:ea typeface="Verdana" pitchFamily="34" charset="0"/>
                <a:cs typeface="Verdana" pitchFamily="34" charset="0"/>
              </a:rPr>
              <a:t>of daily smokers) </a:t>
            </a:r>
            <a:r>
              <a:rPr lang="en-GB" sz="2200" b="0" dirty="0" smtClean="0">
                <a:latin typeface="Verdana" pitchFamily="34" charset="0"/>
                <a:ea typeface="Verdana" pitchFamily="34" charset="0"/>
                <a:cs typeface="Verdana" pitchFamily="34" charset="0"/>
              </a:rPr>
              <a:t>and 84% of UK young people support </a:t>
            </a:r>
            <a:r>
              <a:rPr lang="en-GB" sz="2200" b="0" dirty="0">
                <a:latin typeface="Verdana" pitchFamily="34" charset="0"/>
                <a:ea typeface="Verdana" pitchFamily="34" charset="0"/>
                <a:cs typeface="Verdana" pitchFamily="34" charset="0"/>
              </a:rPr>
              <a:t>a ban on </a:t>
            </a:r>
            <a:r>
              <a:rPr lang="en-GB" sz="2200" b="0" dirty="0" smtClean="0">
                <a:latin typeface="Verdana" pitchFamily="34" charset="0"/>
                <a:ea typeface="Verdana" pitchFamily="34" charset="0"/>
                <a:cs typeface="Verdana" pitchFamily="34" charset="0"/>
              </a:rPr>
              <a:t>smoking in </a:t>
            </a:r>
            <a:r>
              <a:rPr lang="en-GB" sz="2200" b="0" dirty="0">
                <a:latin typeface="Verdana" pitchFamily="34" charset="0"/>
                <a:ea typeface="Verdana" pitchFamily="34" charset="0"/>
                <a:cs typeface="Verdana" pitchFamily="34" charset="0"/>
              </a:rPr>
              <a:t>cars carrying </a:t>
            </a:r>
            <a:r>
              <a:rPr lang="en-GB" sz="2200" b="0" dirty="0" smtClean="0">
                <a:latin typeface="Verdana" pitchFamily="34" charset="0"/>
                <a:ea typeface="Verdana" pitchFamily="34" charset="0"/>
                <a:cs typeface="Verdana" pitchFamily="34" charset="0"/>
              </a:rPr>
              <a:t>children</a:t>
            </a:r>
          </a:p>
        </p:txBody>
      </p:sp>
      <p:sp>
        <p:nvSpPr>
          <p:cNvPr id="2" name="Rectangle 1"/>
          <p:cNvSpPr/>
          <p:nvPr/>
        </p:nvSpPr>
        <p:spPr>
          <a:xfrm>
            <a:off x="1619672" y="6538792"/>
            <a:ext cx="7499623" cy="276999"/>
          </a:xfrm>
          <a:prstGeom prst="rect">
            <a:avLst/>
          </a:prstGeom>
        </p:spPr>
        <p:txBody>
          <a:bodyPr wrap="square">
            <a:spAutoFit/>
          </a:bodyPr>
          <a:lstStyle/>
          <a:p>
            <a:pPr marL="0" lvl="1" algn="r"/>
            <a:r>
              <a:rPr lang="en-GB" sz="1200" dirty="0" smtClean="0">
                <a:latin typeface="Verdana" pitchFamily="34" charset="0"/>
                <a:ea typeface="Verdana" pitchFamily="34" charset="0"/>
                <a:cs typeface="Verdana" pitchFamily="34" charset="0"/>
              </a:rPr>
              <a:t>Belanger et al. (2008); </a:t>
            </a:r>
            <a:r>
              <a:rPr lang="en-GB" sz="1200" dirty="0" err="1" smtClean="0">
                <a:latin typeface="Verdana" pitchFamily="34" charset="0"/>
                <a:ea typeface="Verdana" pitchFamily="34" charset="0"/>
                <a:cs typeface="Verdana" pitchFamily="34" charset="0"/>
              </a:rPr>
              <a:t>Kabir</a:t>
            </a:r>
            <a:r>
              <a:rPr lang="en-GB" sz="1200" dirty="0" smtClean="0">
                <a:latin typeface="Verdana" pitchFamily="34" charset="0"/>
                <a:ea typeface="Verdana" pitchFamily="34" charset="0"/>
                <a:cs typeface="Verdana" pitchFamily="34" charset="0"/>
              </a:rPr>
              <a:t> et al. (2009); </a:t>
            </a:r>
            <a:r>
              <a:rPr lang="en-GB" sz="1200" dirty="0" err="1" smtClean="0">
                <a:latin typeface="Verdana" pitchFamily="34" charset="0"/>
                <a:ea typeface="Verdana" pitchFamily="34" charset="0"/>
                <a:cs typeface="Verdana" pitchFamily="34" charset="0"/>
              </a:rPr>
              <a:t>YouGov</a:t>
            </a:r>
            <a:r>
              <a:rPr lang="en-GB" sz="1200" dirty="0" smtClean="0">
                <a:latin typeface="Verdana" pitchFamily="34" charset="0"/>
                <a:ea typeface="Verdana" pitchFamily="34" charset="0"/>
                <a:cs typeface="Verdana" pitchFamily="34" charset="0"/>
              </a:rPr>
              <a:t> (2013); Jones et al. (2014)</a:t>
            </a:r>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7623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en-GB" sz="2800" b="1" i="0" u="none" strike="noStrike" cap="none" normalizeH="0" baseline="0" dirty="0" smtClean="0">
              <a:ln>
                <a:noFill/>
              </a:ln>
              <a:solidFill>
                <a:schemeClr val="tx1"/>
              </a:solidFill>
              <a:effectLst/>
              <a:latin typeface="Arial" charset="0"/>
            </a:endParaRPr>
          </a:p>
        </p:txBody>
      </p:sp>
      <p:pic>
        <p:nvPicPr>
          <p:cNvPr id="67" name="Picture 2" descr="http://upload.wikimedia.org/wikipedia/commons/8/89/BlankMap-World-USA-Can-UK-Aus.PNG"/>
          <p:cNvPicPr>
            <a:picLocks noChangeAspect="1" noChangeArrowheads="1"/>
          </p:cNvPicPr>
          <p:nvPr/>
        </p:nvPicPr>
        <p:blipFill rotWithShape="1">
          <a:blip r:embed="rId3">
            <a:extLst>
              <a:ext uri="{28A0092B-C50C-407E-A947-70E740481C1C}">
                <a14:useLocalDpi xmlns:a14="http://schemas.microsoft.com/office/drawing/2010/main" val="0"/>
              </a:ext>
            </a:extLst>
          </a:blip>
          <a:srcRect l="6383" r="5626"/>
          <a:stretch/>
        </p:blipFill>
        <p:spPr bwMode="auto">
          <a:xfrm>
            <a:off x="0" y="1137804"/>
            <a:ext cx="9144000" cy="457337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6640510" y="4324170"/>
            <a:ext cx="2539494" cy="1024175"/>
            <a:chOff x="6640510" y="4324170"/>
            <a:chExt cx="2539494" cy="1024175"/>
          </a:xfrm>
        </p:grpSpPr>
        <p:sp>
          <p:nvSpPr>
            <p:cNvPr id="69" name="Oval 68"/>
            <p:cNvSpPr/>
            <p:nvPr/>
          </p:nvSpPr>
          <p:spPr>
            <a:xfrm>
              <a:off x="7529202" y="45443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6640510" y="4324170"/>
              <a:ext cx="888692" cy="338554"/>
            </a:xfrm>
            <a:prstGeom prst="rect">
              <a:avLst/>
            </a:prstGeom>
            <a:noFill/>
          </p:spPr>
          <p:txBody>
            <a:bodyPr wrap="square" rtlCol="0">
              <a:spAutoFit/>
            </a:bodyPr>
            <a:lstStyle/>
            <a:p>
              <a:pPr algn="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Western Australia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Oval 70"/>
            <p:cNvSpPr/>
            <p:nvPr/>
          </p:nvSpPr>
          <p:spPr>
            <a:xfrm>
              <a:off x="7884368" y="471366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6746672" y="4667498"/>
              <a:ext cx="1137696" cy="215444"/>
            </a:xfrm>
            <a:prstGeom prst="rect">
              <a:avLst/>
            </a:prstGeom>
            <a:noFill/>
          </p:spPr>
          <p:txBody>
            <a:bodyPr wrap="square" rtlCol="0">
              <a:spAutoFit/>
            </a:bodyPr>
            <a:lstStyle/>
            <a:p>
              <a:pPr algn="ct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South Australia 07</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Oval 72"/>
            <p:cNvSpPr/>
            <p:nvPr/>
          </p:nvSpPr>
          <p:spPr>
            <a:xfrm>
              <a:off x="8036768" y="51686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061029" y="498563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7308304" y="4913921"/>
              <a:ext cx="800472" cy="215444"/>
            </a:xfrm>
            <a:prstGeom prst="rect">
              <a:avLst/>
            </a:prstGeom>
            <a:noFill/>
          </p:spPr>
          <p:txBody>
            <a:bodyPr wrap="square" rtlCol="0">
              <a:spAutoFit/>
            </a:bodyPr>
            <a:lstStyle/>
            <a:p>
              <a:pPr algn="ct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Victoria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6" name="TextBox 75"/>
            <p:cNvSpPr txBox="1"/>
            <p:nvPr/>
          </p:nvSpPr>
          <p:spPr>
            <a:xfrm>
              <a:off x="7236296" y="5132901"/>
              <a:ext cx="849688" cy="215444"/>
            </a:xfrm>
            <a:prstGeom prst="rect">
              <a:avLst/>
            </a:prstGeom>
            <a:noFill/>
          </p:spPr>
          <p:txBody>
            <a:bodyPr wrap="square" rtlCol="0">
              <a:spAutoFit/>
            </a:bodyPr>
            <a:lstStyle/>
            <a:p>
              <a:pPr algn="ct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Tasmania 08</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7" name="Oval 76"/>
            <p:cNvSpPr/>
            <p:nvPr/>
          </p:nvSpPr>
          <p:spPr>
            <a:xfrm>
              <a:off x="8133037" y="450267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8169041" y="4427154"/>
              <a:ext cx="1010963"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Queensland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Oval 78"/>
            <p:cNvSpPr/>
            <p:nvPr/>
          </p:nvSpPr>
          <p:spPr>
            <a:xfrm>
              <a:off x="8205045" y="4908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121321" y="478123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8157325" y="4690818"/>
              <a:ext cx="735155"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NSW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TextBox 81"/>
            <p:cNvSpPr txBox="1"/>
            <p:nvPr/>
          </p:nvSpPr>
          <p:spPr>
            <a:xfrm>
              <a:off x="8240534" y="4873278"/>
              <a:ext cx="735155"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ACT 12</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p:cNvGrpSpPr/>
          <p:nvPr/>
        </p:nvGrpSpPr>
        <p:grpSpPr>
          <a:xfrm>
            <a:off x="-26773" y="2170465"/>
            <a:ext cx="3038743" cy="1114229"/>
            <a:chOff x="-26773" y="2170465"/>
            <a:chExt cx="3038743" cy="1114229"/>
          </a:xfrm>
        </p:grpSpPr>
        <p:grpSp>
          <p:nvGrpSpPr>
            <p:cNvPr id="83" name="Group 82"/>
            <p:cNvGrpSpPr/>
            <p:nvPr/>
          </p:nvGrpSpPr>
          <p:grpSpPr>
            <a:xfrm>
              <a:off x="1979712" y="3069250"/>
              <a:ext cx="1032258" cy="215444"/>
              <a:chOff x="1979712" y="3069250"/>
              <a:chExt cx="1032258" cy="215444"/>
            </a:xfrm>
          </p:grpSpPr>
          <p:sp>
            <p:nvSpPr>
              <p:cNvPr id="84" name="Oval 83"/>
              <p:cNvSpPr/>
              <p:nvPr/>
            </p:nvSpPr>
            <p:spPr>
              <a:xfrm>
                <a:off x="1979712" y="314096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p:cNvSpPr txBox="1"/>
              <p:nvPr/>
            </p:nvSpPr>
            <p:spPr>
              <a:xfrm>
                <a:off x="2015716" y="3069250"/>
                <a:ext cx="996254"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Puerto Rico 07</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6" name="Group 85"/>
            <p:cNvGrpSpPr/>
            <p:nvPr/>
          </p:nvGrpSpPr>
          <p:grpSpPr>
            <a:xfrm>
              <a:off x="-26773" y="2170465"/>
              <a:ext cx="2294517" cy="703853"/>
              <a:chOff x="-26773" y="2170465"/>
              <a:chExt cx="2294517" cy="703853"/>
            </a:xfrm>
          </p:grpSpPr>
          <p:sp>
            <p:nvSpPr>
              <p:cNvPr id="87" name="Oval 86"/>
              <p:cNvSpPr/>
              <p:nvPr/>
            </p:nvSpPr>
            <p:spPr>
              <a:xfrm>
                <a:off x="1331640" y="256490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1403648" y="2493186"/>
                <a:ext cx="864096"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Arkansas 06</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9" name="Oval 88"/>
              <p:cNvSpPr/>
              <p:nvPr/>
            </p:nvSpPr>
            <p:spPr>
              <a:xfrm>
                <a:off x="1289810" y="270863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1361818" y="2658874"/>
                <a:ext cx="905926"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Louisiana 06</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1" name="Oval 90"/>
              <p:cNvSpPr/>
              <p:nvPr/>
            </p:nvSpPr>
            <p:spPr>
              <a:xfrm>
                <a:off x="611560" y="256490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p:cNvSpPr txBox="1"/>
              <p:nvPr/>
            </p:nvSpPr>
            <p:spPr>
              <a:xfrm>
                <a:off x="-26773" y="2501619"/>
                <a:ext cx="674337" cy="338554"/>
              </a:xfrm>
              <a:prstGeom prst="rect">
                <a:avLst/>
              </a:prstGeom>
              <a:noFill/>
            </p:spPr>
            <p:txBody>
              <a:bodyPr wrap="square" rtlCol="0">
                <a:spAutoFit/>
              </a:bodyPr>
              <a:lstStyle/>
              <a:p>
                <a:pPr algn="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California </a:t>
                </a:r>
              </a:p>
              <a:p>
                <a:pPr algn="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08</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3" name="Oval 92"/>
              <p:cNvSpPr/>
              <p:nvPr/>
            </p:nvSpPr>
            <p:spPr>
              <a:xfrm>
                <a:off x="2123728" y="224218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1454280" y="2170465"/>
                <a:ext cx="669448"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Maine 08</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5" name="Oval 94"/>
              <p:cNvSpPr/>
              <p:nvPr/>
            </p:nvSpPr>
            <p:spPr>
              <a:xfrm>
                <a:off x="847888" y="242117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883892" y="2341853"/>
                <a:ext cx="864096"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Utah 13</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7" name="Oval 96"/>
              <p:cNvSpPr/>
              <p:nvPr/>
            </p:nvSpPr>
            <p:spPr>
              <a:xfrm>
                <a:off x="691952" y="22859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p:cNvSpPr txBox="1"/>
              <p:nvPr/>
            </p:nvSpPr>
            <p:spPr>
              <a:xfrm>
                <a:off x="-13105" y="2216977"/>
                <a:ext cx="741061"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Oregon 14</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9" name="Group 98"/>
          <p:cNvGrpSpPr/>
          <p:nvPr/>
        </p:nvGrpSpPr>
        <p:grpSpPr>
          <a:xfrm>
            <a:off x="8928" y="1629090"/>
            <a:ext cx="3973668" cy="935814"/>
            <a:chOff x="8928" y="1629090"/>
            <a:chExt cx="3973668" cy="935814"/>
          </a:xfrm>
        </p:grpSpPr>
        <p:sp>
          <p:nvSpPr>
            <p:cNvPr id="100" name="Oval 99"/>
            <p:cNvSpPr/>
            <p:nvPr/>
          </p:nvSpPr>
          <p:spPr>
            <a:xfrm>
              <a:off x="2268850" y="227637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p:cNvSpPr txBox="1"/>
            <p:nvPr/>
          </p:nvSpPr>
          <p:spPr>
            <a:xfrm>
              <a:off x="2028342" y="2349460"/>
              <a:ext cx="971002"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Nova Scotia 08</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2" name="Oval 101"/>
            <p:cNvSpPr/>
            <p:nvPr/>
          </p:nvSpPr>
          <p:spPr>
            <a:xfrm>
              <a:off x="811884" y="170080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170560" y="1629090"/>
              <a:ext cx="677328" cy="215444"/>
            </a:xfrm>
            <a:prstGeom prst="rect">
              <a:avLst/>
            </a:prstGeom>
            <a:noFill/>
          </p:spPr>
          <p:txBody>
            <a:bodyPr wrap="square" rtlCol="0">
              <a:spAutoFit/>
            </a:bodyPr>
            <a:lstStyle/>
            <a:p>
              <a:pPr algn="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Yukon 08</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Oval 103"/>
            <p:cNvSpPr/>
            <p:nvPr/>
          </p:nvSpPr>
          <p:spPr>
            <a:xfrm>
              <a:off x="1675980" y="206084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997113" y="2016247"/>
              <a:ext cx="741061"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Ontario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Oval 105"/>
            <p:cNvSpPr/>
            <p:nvPr/>
          </p:nvSpPr>
          <p:spPr>
            <a:xfrm>
              <a:off x="883892" y="188921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8928" y="1819853"/>
              <a:ext cx="919896" cy="338554"/>
            </a:xfrm>
            <a:prstGeom prst="rect">
              <a:avLst/>
            </a:prstGeom>
            <a:noFill/>
          </p:spPr>
          <p:txBody>
            <a:bodyPr wrap="square" rtlCol="0">
              <a:spAutoFit/>
            </a:bodyPr>
            <a:lstStyle/>
            <a:p>
              <a:pPr algn="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British Columbia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8" name="Oval 107"/>
            <p:cNvSpPr/>
            <p:nvPr/>
          </p:nvSpPr>
          <p:spPr>
            <a:xfrm>
              <a:off x="2207997" y="220436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p:cNvSpPr txBox="1"/>
            <p:nvPr/>
          </p:nvSpPr>
          <p:spPr>
            <a:xfrm>
              <a:off x="2007555" y="1908525"/>
              <a:ext cx="1246904"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New Brunswick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0" name="Oval 109"/>
            <p:cNvSpPr/>
            <p:nvPr/>
          </p:nvSpPr>
          <p:spPr>
            <a:xfrm>
              <a:off x="2288258" y="220436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p:cNvSpPr txBox="1"/>
            <p:nvPr/>
          </p:nvSpPr>
          <p:spPr>
            <a:xfrm>
              <a:off x="2331096" y="2197382"/>
              <a:ext cx="556562"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PEI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2" name="Oval 111"/>
            <p:cNvSpPr/>
            <p:nvPr/>
          </p:nvSpPr>
          <p:spPr>
            <a:xfrm>
              <a:off x="1494872" y="195312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1511660" y="1809690"/>
              <a:ext cx="873757"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Manitoba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4" name="Oval 113"/>
            <p:cNvSpPr/>
            <p:nvPr/>
          </p:nvSpPr>
          <p:spPr>
            <a:xfrm>
              <a:off x="1364766" y="184923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1115616" y="185359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p:cNvSpPr txBox="1"/>
            <p:nvPr/>
          </p:nvSpPr>
          <p:spPr>
            <a:xfrm>
              <a:off x="1397618" y="1672638"/>
              <a:ext cx="1141275"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Saskatchewan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7" name="TextBox 116"/>
            <p:cNvSpPr txBox="1"/>
            <p:nvPr/>
          </p:nvSpPr>
          <p:spPr>
            <a:xfrm>
              <a:off x="883892" y="1629090"/>
              <a:ext cx="570388" cy="215444"/>
            </a:xfrm>
            <a:prstGeom prst="rect">
              <a:avLst/>
            </a:prstGeom>
            <a:noFill/>
          </p:spPr>
          <p:txBody>
            <a:bodyPr wrap="square" rtlCol="0">
              <a:spAutoFit/>
            </a:bodyPr>
            <a:lstStyle/>
            <a:p>
              <a:pPr algn="r"/>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Alberta</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8" name="Oval 117"/>
            <p:cNvSpPr/>
            <p:nvPr/>
          </p:nvSpPr>
          <p:spPr>
            <a:xfrm>
              <a:off x="2484276" y="20968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p:cNvSpPr txBox="1"/>
            <p:nvPr/>
          </p:nvSpPr>
          <p:spPr>
            <a:xfrm>
              <a:off x="2699792" y="2026965"/>
              <a:ext cx="1282804" cy="33855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Labrador &amp; Newfoundland 11</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0" name="Group 119"/>
          <p:cNvGrpSpPr/>
          <p:nvPr/>
        </p:nvGrpSpPr>
        <p:grpSpPr>
          <a:xfrm>
            <a:off x="4700682" y="2501619"/>
            <a:ext cx="1887542" cy="2381323"/>
            <a:chOff x="4700682" y="2501619"/>
            <a:chExt cx="1887542" cy="2381323"/>
          </a:xfrm>
        </p:grpSpPr>
        <p:grpSp>
          <p:nvGrpSpPr>
            <p:cNvPr id="121" name="Group 120"/>
            <p:cNvGrpSpPr/>
            <p:nvPr/>
          </p:nvGrpSpPr>
          <p:grpSpPr>
            <a:xfrm>
              <a:off x="4700682" y="2696690"/>
              <a:ext cx="1887542" cy="2186252"/>
              <a:chOff x="4700682" y="2696690"/>
              <a:chExt cx="1887542" cy="2186252"/>
            </a:xfrm>
          </p:grpSpPr>
          <p:sp>
            <p:nvSpPr>
              <p:cNvPr id="124" name="Oval 123"/>
              <p:cNvSpPr/>
              <p:nvPr/>
            </p:nvSpPr>
            <p:spPr>
              <a:xfrm>
                <a:off x="5663528" y="440110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p:cNvSpPr txBox="1"/>
              <p:nvPr/>
            </p:nvSpPr>
            <p:spPr>
              <a:xfrm>
                <a:off x="5699532" y="4329390"/>
                <a:ext cx="888692"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Mauritius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26" name="TextBox 125"/>
              <p:cNvSpPr txBox="1"/>
              <p:nvPr/>
            </p:nvSpPr>
            <p:spPr>
              <a:xfrm>
                <a:off x="4736686" y="4667498"/>
                <a:ext cx="998850"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South Africa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Oval 126"/>
              <p:cNvSpPr/>
              <p:nvPr/>
            </p:nvSpPr>
            <p:spPr>
              <a:xfrm>
                <a:off x="4700682" y="473921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5501115" y="287431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p:cNvSpPr txBox="1"/>
              <p:nvPr/>
            </p:nvSpPr>
            <p:spPr>
              <a:xfrm>
                <a:off x="5511054" y="2696690"/>
                <a:ext cx="760006"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Bahrain 09</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0" name="Oval 129"/>
              <p:cNvSpPr/>
              <p:nvPr/>
            </p:nvSpPr>
            <p:spPr>
              <a:xfrm>
                <a:off x="5586821" y="29595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TextBox 130"/>
              <p:cNvSpPr txBox="1"/>
              <p:nvPr/>
            </p:nvSpPr>
            <p:spPr>
              <a:xfrm>
                <a:off x="5663454" y="2910322"/>
                <a:ext cx="760006"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UAE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22" name="Oval 121"/>
            <p:cNvSpPr/>
            <p:nvPr/>
          </p:nvSpPr>
          <p:spPr>
            <a:xfrm>
              <a:off x="4932040" y="260090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p:cNvSpPr txBox="1"/>
            <p:nvPr/>
          </p:nvSpPr>
          <p:spPr>
            <a:xfrm>
              <a:off x="5003529" y="2501619"/>
              <a:ext cx="760006" cy="215444"/>
            </a:xfrm>
            <a:prstGeom prst="rect">
              <a:avLst/>
            </a:prstGeom>
            <a:noFill/>
          </p:spPr>
          <p:txBody>
            <a:bodyPr wrap="square" rtlCol="0">
              <a:spAutoFit/>
            </a:bodyPr>
            <a:lstStyle/>
            <a:p>
              <a:r>
                <a:rPr lang="en-GB" sz="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Cyprus 10</a:t>
              </a:r>
              <a:endParaRPr lang="en-GB"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2" name="Rectangle 131"/>
          <p:cNvSpPr/>
          <p:nvPr/>
        </p:nvSpPr>
        <p:spPr>
          <a:xfrm>
            <a:off x="2631008" y="6538792"/>
            <a:ext cx="6483750" cy="276999"/>
          </a:xfrm>
          <a:prstGeom prst="rect">
            <a:avLst/>
          </a:prstGeom>
        </p:spPr>
        <p:txBody>
          <a:bodyPr wrap="square">
            <a:spAutoFit/>
          </a:bodyPr>
          <a:lstStyle/>
          <a:p>
            <a:pPr marL="0" lvl="1" algn="r"/>
            <a:r>
              <a:rPr lang="en-GB" sz="1200" dirty="0" smtClean="0">
                <a:latin typeface="Verdana" pitchFamily="34" charset="0"/>
                <a:ea typeface="Verdana" pitchFamily="34" charset="0"/>
                <a:cs typeface="Verdana" pitchFamily="34" charset="0"/>
              </a:rPr>
              <a:t>Cunningham et al. (2014); McNeill et al. (2013); </a:t>
            </a:r>
            <a:r>
              <a:rPr lang="en-GB" sz="1200" dirty="0" err="1" smtClean="0">
                <a:latin typeface="Verdana" pitchFamily="34" charset="0"/>
                <a:ea typeface="Verdana" pitchFamily="34" charset="0"/>
                <a:cs typeface="Verdana" pitchFamily="34" charset="0"/>
              </a:rPr>
              <a:t>Sendzik</a:t>
            </a:r>
            <a:r>
              <a:rPr lang="en-GB" sz="1200" dirty="0" smtClean="0">
                <a:latin typeface="Verdana" pitchFamily="34" charset="0"/>
                <a:ea typeface="Verdana" pitchFamily="34" charset="0"/>
                <a:cs typeface="Verdana" pitchFamily="34" charset="0"/>
              </a:rPr>
              <a:t> et al. unpublished data</a:t>
            </a:r>
            <a:endParaRPr lang="en-US" sz="1200" dirty="0">
              <a:latin typeface="Verdana" pitchFamily="34" charset="0"/>
              <a:ea typeface="Verdana" pitchFamily="34" charset="0"/>
              <a:cs typeface="Verdana" pitchFamily="34" charset="0"/>
            </a:endParaRPr>
          </a:p>
        </p:txBody>
      </p:sp>
      <p:sp>
        <p:nvSpPr>
          <p:cNvPr id="133" name="TextBox 132"/>
          <p:cNvSpPr txBox="1"/>
          <p:nvPr/>
        </p:nvSpPr>
        <p:spPr>
          <a:xfrm>
            <a:off x="5236111" y="482414"/>
            <a:ext cx="3550344" cy="400110"/>
          </a:xfrm>
          <a:prstGeom prst="rect">
            <a:avLst/>
          </a:prstGeom>
          <a:noFill/>
        </p:spPr>
        <p:txBody>
          <a:bodyPr wrap="square" rtlCol="0">
            <a:spAutoFit/>
          </a:bodyPr>
          <a:lstStyle/>
          <a:p>
            <a:pPr algn="ct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5 countries (since 2009) </a:t>
            </a:r>
            <a:endPar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4" name="TextBox 133"/>
          <p:cNvSpPr txBox="1"/>
          <p:nvPr/>
        </p:nvSpPr>
        <p:spPr>
          <a:xfrm>
            <a:off x="2699792" y="476795"/>
            <a:ext cx="6275897" cy="400110"/>
          </a:xfrm>
          <a:prstGeom prst="rect">
            <a:avLst/>
          </a:prstGeom>
          <a:noFill/>
        </p:spPr>
        <p:txBody>
          <a:bodyPr wrap="square" rtlCol="0">
            <a:spAutoFit/>
          </a:bodyPr>
          <a:lstStyle/>
          <a:p>
            <a:pPr algn="ct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7 of 8 Australian states/territories (since 2007)</a:t>
            </a:r>
            <a:endPar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5" name="TextBox 134"/>
          <p:cNvSpPr txBox="1"/>
          <p:nvPr/>
        </p:nvSpPr>
        <p:spPr>
          <a:xfrm>
            <a:off x="278138" y="7611"/>
            <a:ext cx="8804361" cy="1015663"/>
          </a:xfrm>
          <a:prstGeom prst="rect">
            <a:avLst/>
          </a:prstGeom>
          <a:noFill/>
        </p:spPr>
        <p:txBody>
          <a:bodyPr wrap="square" rtlCol="0">
            <a:spAutoFit/>
          </a:bodyPr>
          <a:lstStyle/>
          <a:p>
            <a:pPr algn="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6 of 50 American states &amp; Puerto Rico</a:t>
            </a:r>
          </a:p>
          <a:p>
            <a:pPr algn="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Hawaii, Indiana, New Jersey &amp;</a:t>
            </a: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New York have cities or counties </a:t>
            </a: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with a ban but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not the whole </a:t>
            </a: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state (since 2006)</a:t>
            </a:r>
            <a:endPar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6" name="TextBox 135"/>
          <p:cNvSpPr txBox="1"/>
          <p:nvPr/>
        </p:nvSpPr>
        <p:spPr>
          <a:xfrm>
            <a:off x="2066173" y="476795"/>
            <a:ext cx="6941892" cy="400110"/>
          </a:xfrm>
          <a:prstGeom prst="rect">
            <a:avLst/>
          </a:prstGeom>
          <a:noFill/>
        </p:spPr>
        <p:txBody>
          <a:bodyPr wrap="square" rtlCol="0">
            <a:spAutoFit/>
          </a:bodyPr>
          <a:lstStyle/>
          <a:p>
            <a:pPr algn="r"/>
            <a:r>
              <a:rPr lang="en-GB"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10 of 13 Canadian provinces/territories (since 2008)</a:t>
            </a:r>
            <a:endPar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7" name="TextBox 136"/>
          <p:cNvSpPr txBox="1"/>
          <p:nvPr/>
        </p:nvSpPr>
        <p:spPr>
          <a:xfrm>
            <a:off x="135824" y="5949280"/>
            <a:ext cx="8872241" cy="461665"/>
          </a:xfrm>
          <a:prstGeom prst="rect">
            <a:avLst/>
          </a:prstGeom>
          <a:noFill/>
        </p:spPr>
        <p:txBody>
          <a:bodyPr wrap="square" rtlCol="0">
            <a:spAutoFit/>
          </a:bodyPr>
          <a:lstStyle/>
          <a:p>
            <a:r>
              <a:rPr lang="en-GB" sz="2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Globally, 33 jurisdictions have car smoking laws</a:t>
            </a:r>
            <a:endParaRPr lang="en-GB" sz="2400" dirty="0">
              <a:solidFill>
                <a:srgbClr val="F8F8F8"/>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05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
                                            <p:txEl>
                                              <p:pRg st="0" end="0"/>
                                            </p:txEl>
                                          </p:spTgt>
                                        </p:tgtEl>
                                        <p:attrNameLst>
                                          <p:attrName>style.visibility</p:attrName>
                                        </p:attrNameLst>
                                      </p:cBhvr>
                                      <p:to>
                                        <p:strVal val="visible"/>
                                      </p:to>
                                    </p:set>
                                  </p:childTnLst>
                                  <p:subTnLst>
                                    <p:set>
                                      <p:cBhvr override="childStyle">
                                        <p:cTn dur="1" fill="hold" display="0" masterRel="nextClick" afterEffect="1"/>
                                        <p:tgtEl>
                                          <p:spTgt spid="133">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subTnLst>
                                    <p:set>
                                      <p:cBhvr override="childStyle">
                                        <p:cTn dur="1" fill="hold" display="0" masterRel="nextClick" afterEffect="1"/>
                                        <p:tgtEl>
                                          <p:spTgt spid="13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subTnLst>
                                    <p:set>
                                      <p:cBhvr override="childStyle">
                                        <p:cTn dur="1" fill="hold" display="0" masterRel="nextClick" afterEffect="1"/>
                                        <p:tgtEl>
                                          <p:spTgt spid="13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6"/>
                                        </p:tgtEl>
                                        <p:attrNameLst>
                                          <p:attrName>style.visibility</p:attrName>
                                        </p:attrNameLst>
                                      </p:cBhvr>
                                      <p:to>
                                        <p:strVal val="visible"/>
                                      </p:to>
                                    </p:set>
                                  </p:childTnLst>
                                  <p:subTnLst>
                                    <p:set>
                                      <p:cBhvr override="childStyle">
                                        <p:cTn dur="1" fill="hold" display="0" masterRel="nextClick" afterEffect="1"/>
                                        <p:tgtEl>
                                          <p:spTgt spid="13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143000"/>
          </a:xfrm>
        </p:spPr>
        <p:txBody>
          <a:bodyPr/>
          <a:lstStyle/>
          <a:p>
            <a:pPr>
              <a:defRPr/>
            </a:pPr>
            <a:r>
              <a:rPr lang="en-GB" sz="3200" b="1" dirty="0">
                <a:effectLst>
                  <a:outerShdw blurRad="38100" dist="38100" dir="2700000" algn="tl">
                    <a:srgbClr val="000000">
                      <a:alpha val="43137"/>
                    </a:srgbClr>
                  </a:outerShdw>
                </a:effectLst>
                <a:latin typeface="Verdana" pitchFamily="34" charset="0"/>
                <a:ea typeface="Verdana" pitchFamily="34" charset="0"/>
                <a:cs typeface="Verdana" pitchFamily="34" charset="0"/>
              </a:rPr>
              <a:t>Global mapping review of smoking in cars laws</a:t>
            </a:r>
            <a:endParaRPr lang="en-GB" sz="34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Rectangle 3"/>
          <p:cNvSpPr>
            <a:spLocks noGrp="1" noChangeArrowheads="1"/>
          </p:cNvSpPr>
          <p:nvPr>
            <p:ph idx="1"/>
          </p:nvPr>
        </p:nvSpPr>
        <p:spPr>
          <a:xfrm>
            <a:off x="251520" y="1196752"/>
            <a:ext cx="8276456" cy="1152128"/>
          </a:xfrm>
        </p:spPr>
        <p:txBody>
          <a:bodyPr/>
          <a:lstStyle/>
          <a:p>
            <a:r>
              <a:rPr lang="en-GB" sz="2400" b="0" dirty="0" smtClean="0">
                <a:solidFill>
                  <a:srgbClr val="F8F8F8"/>
                </a:solidFill>
                <a:latin typeface="Verdana" pitchFamily="34" charset="0"/>
                <a:ea typeface="Verdana" pitchFamily="34" charset="0"/>
                <a:cs typeface="Verdana" pitchFamily="34" charset="0"/>
              </a:rPr>
              <a:t>26 stakeholders interviewed in 2012 from 22 jurisdictions with legislation and 4 with plans to implement legislation </a:t>
            </a:r>
            <a:endParaRPr lang="en-US" sz="2400" b="0" dirty="0" smtClean="0">
              <a:solidFill>
                <a:srgbClr val="F8F8F8"/>
              </a:solidFill>
              <a:latin typeface="Verdana" pitchFamily="34" charset="0"/>
              <a:ea typeface="Verdana" pitchFamily="34" charset="0"/>
              <a:cs typeface="Verdana" pitchFamily="34" charset="0"/>
            </a:endParaRPr>
          </a:p>
        </p:txBody>
      </p:sp>
      <p:sp>
        <p:nvSpPr>
          <p:cNvPr id="10" name="Rectangle 9"/>
          <p:cNvSpPr/>
          <p:nvPr/>
        </p:nvSpPr>
        <p:spPr>
          <a:xfrm>
            <a:off x="4015130" y="6581000"/>
            <a:ext cx="5121680" cy="276999"/>
          </a:xfrm>
          <a:prstGeom prst="rect">
            <a:avLst/>
          </a:prstGeom>
        </p:spPr>
        <p:txBody>
          <a:bodyPr wrap="square">
            <a:spAutoFit/>
          </a:bodyPr>
          <a:lstStyle/>
          <a:p>
            <a:pPr marL="0" lvl="1" algn="r"/>
            <a:r>
              <a:rPr lang="en-GB" sz="1200" dirty="0" smtClean="0">
                <a:latin typeface="Verdana" pitchFamily="34" charset="0"/>
                <a:ea typeface="Verdana" pitchFamily="34" charset="0"/>
                <a:cs typeface="Verdana" pitchFamily="34" charset="0"/>
              </a:rPr>
              <a:t>McNeill et al. (2013); </a:t>
            </a:r>
            <a:r>
              <a:rPr lang="en-GB" sz="1200" dirty="0" err="1" smtClean="0">
                <a:latin typeface="Verdana" pitchFamily="34" charset="0"/>
                <a:ea typeface="Verdana" pitchFamily="34" charset="0"/>
                <a:cs typeface="Verdana" pitchFamily="34" charset="0"/>
              </a:rPr>
              <a:t>Sendzik</a:t>
            </a:r>
            <a:r>
              <a:rPr lang="en-GB" sz="1200" dirty="0" smtClean="0">
                <a:latin typeface="Verdana" pitchFamily="34" charset="0"/>
                <a:ea typeface="Verdana" pitchFamily="34" charset="0"/>
                <a:cs typeface="Verdana" pitchFamily="34" charset="0"/>
              </a:rPr>
              <a:t> et al. unpublished data</a:t>
            </a:r>
            <a:endParaRPr lang="en-US" sz="1200" dirty="0">
              <a:latin typeface="Verdana" pitchFamily="34" charset="0"/>
              <a:ea typeface="Verdana" pitchFamily="34" charset="0"/>
              <a:cs typeface="Verdana" pitchFamily="34" charset="0"/>
            </a:endParaRPr>
          </a:p>
        </p:txBody>
      </p:sp>
      <p:grpSp>
        <p:nvGrpSpPr>
          <p:cNvPr id="3" name="Group 2"/>
          <p:cNvGrpSpPr/>
          <p:nvPr/>
        </p:nvGrpSpPr>
        <p:grpSpPr>
          <a:xfrm>
            <a:off x="239995" y="2545002"/>
            <a:ext cx="8642881" cy="3139321"/>
            <a:chOff x="239995" y="2545002"/>
            <a:chExt cx="8642881" cy="3139321"/>
          </a:xfrm>
        </p:grpSpPr>
        <p:sp>
          <p:nvSpPr>
            <p:cNvPr id="5" name="Rectangular Callout 4"/>
            <p:cNvSpPr/>
            <p:nvPr/>
          </p:nvSpPr>
          <p:spPr>
            <a:xfrm>
              <a:off x="4687834" y="2545002"/>
              <a:ext cx="4195042" cy="1323439"/>
            </a:xfrm>
            <a:prstGeom prst="wedgeRectCallout">
              <a:avLst>
                <a:gd name="adj1" fmla="val -20997"/>
                <a:gd name="adj2" fmla="val 6159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sz="14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GB"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Do it as quickly as possible. Make sure that police are aware of the infringement and that the public understand why there is a need for the law."</a:t>
              </a:r>
            </a:p>
          </p:txBody>
        </p:sp>
        <p:sp>
          <p:nvSpPr>
            <p:cNvPr id="8" name="Rectangular Callout 7"/>
            <p:cNvSpPr/>
            <p:nvPr/>
          </p:nvSpPr>
          <p:spPr>
            <a:xfrm>
              <a:off x="239995" y="3284984"/>
              <a:ext cx="4217017" cy="1815882"/>
            </a:xfrm>
            <a:prstGeom prst="wedgeRectCallout">
              <a:avLst>
                <a:gd name="adj1" fmla="val -20997"/>
                <a:gd name="adj2" fmla="val 5984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CA"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“Get on with it. The evidence is there. The support is there. Do not worry about the opposition. It is very </a:t>
              </a:r>
              <a:r>
                <a:rPr lang="en-CA" sz="16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muted</a:t>
              </a:r>
              <a:r>
                <a:rPr lang="en-CA"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CA" sz="16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and </a:t>
              </a:r>
              <a:r>
                <a:rPr lang="en-CA"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you will be well rewarded. A</a:t>
              </a:r>
              <a:r>
                <a:rPr lang="en-CA" sz="16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lso </a:t>
              </a:r>
              <a:r>
                <a:rPr lang="en-CA"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it's another step in the right direction of a comprehensive tobacco control </a:t>
              </a:r>
              <a:r>
                <a:rPr lang="en-CA" sz="16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strategy" </a:t>
              </a:r>
              <a:endParaRPr lang="en-GB"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ular Callout 11"/>
            <p:cNvSpPr/>
            <p:nvPr/>
          </p:nvSpPr>
          <p:spPr>
            <a:xfrm>
              <a:off x="4701366" y="4360884"/>
              <a:ext cx="4181510" cy="1323439"/>
            </a:xfrm>
            <a:prstGeom prst="wedgeRectCallout">
              <a:avLst>
                <a:gd name="adj1" fmla="val -20997"/>
                <a:gd name="adj2" fmla="val 5751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sz="16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 </a:t>
              </a:r>
              <a:r>
                <a:rPr lang="en-GB"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police can’t stop every vehicle to see if someone is smoking in a car with children. The law has to be self-enforced and then supported by legal action through the </a:t>
              </a:r>
              <a:r>
                <a:rPr lang="en-GB" sz="16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police”</a:t>
              </a:r>
              <a:endParaRPr lang="en-GB"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9571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3600" b="1" kern="0" dirty="0" smtClean="0">
                <a:solidFill>
                  <a:srgbClr val="CC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Smoke-free cars in the UK?</a:t>
            </a:r>
            <a:endParaRPr kumimoji="0" lang="en-GB" sz="2800" b="1" i="0" u="none" strike="noStrike" cap="none" normalizeH="0" baseline="0" dirty="0" smtClean="0">
              <a:ln>
                <a:noFill/>
              </a:ln>
              <a:solidFill>
                <a:schemeClr val="tx1"/>
              </a:solidFill>
              <a:effectLst/>
              <a:latin typeface="Arial" charset="0"/>
            </a:endParaRPr>
          </a:p>
        </p:txBody>
      </p:sp>
      <p:grpSp>
        <p:nvGrpSpPr>
          <p:cNvPr id="20" name="Group 19"/>
          <p:cNvGrpSpPr/>
          <p:nvPr/>
        </p:nvGrpSpPr>
        <p:grpSpPr>
          <a:xfrm>
            <a:off x="524339" y="1132816"/>
            <a:ext cx="3960000" cy="2520000"/>
            <a:chOff x="168894" y="1423428"/>
            <a:chExt cx="2910281" cy="1597116"/>
          </a:xfrm>
        </p:grpSpPr>
        <p:sp>
          <p:nvSpPr>
            <p:cNvPr id="15" name="Rectangle 14"/>
            <p:cNvSpPr/>
            <p:nvPr/>
          </p:nvSpPr>
          <p:spPr bwMode="auto">
            <a:xfrm>
              <a:off x="168894" y="1423428"/>
              <a:ext cx="2910281" cy="1597116"/>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ts val="600"/>
                </a:spcAft>
                <a:buClrTx/>
                <a:buSzTx/>
                <a:buFontTx/>
                <a:buNone/>
                <a:tabLst/>
              </a:pPr>
              <a:r>
                <a:rPr kumimoji="0" lang="en-GB" sz="2000"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Northern Ireland</a:t>
              </a:r>
            </a:p>
            <a:p>
              <a:pPr marL="174625" indent="-174625">
                <a:spcAft>
                  <a:spcPts val="600"/>
                </a:spcAft>
                <a:buFont typeface="Arial" panose="020B0604020202020204" pitchFamily="34" charset="0"/>
                <a:buChar char="•"/>
              </a:pP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H</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ealth </a:t>
              </a: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minister </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announced in 2013 that </a:t>
              </a: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they would </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consult – no consultation as yet</a:t>
              </a:r>
              <a:endParaRPr kumimoji="0" lang="en-GB" sz="2000"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6" name="Picture 4" descr="File:Flags of UK.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50000"/>
            <a:stretch/>
          </p:blipFill>
          <p:spPr bwMode="auto">
            <a:xfrm>
              <a:off x="2445096" y="2615524"/>
              <a:ext cx="563977" cy="336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592000" y="3859552"/>
            <a:ext cx="3960000" cy="2520000"/>
            <a:chOff x="195278" y="4869714"/>
            <a:chExt cx="2910281" cy="1597116"/>
          </a:xfrm>
        </p:grpSpPr>
        <p:sp>
          <p:nvSpPr>
            <p:cNvPr id="21" name="Rectangle 20"/>
            <p:cNvSpPr/>
            <p:nvPr/>
          </p:nvSpPr>
          <p:spPr bwMode="auto">
            <a:xfrm>
              <a:off x="195278" y="4869714"/>
              <a:ext cx="2910281" cy="1597116"/>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ts val="600"/>
                </a:spcAft>
                <a:buClrTx/>
                <a:buSzTx/>
                <a:buFontTx/>
                <a:buNone/>
                <a:tabLst/>
              </a:pPr>
              <a:r>
                <a:rPr kumimoji="0" lang="en-GB" sz="2000"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Wales</a:t>
              </a:r>
            </a:p>
            <a:p>
              <a:pPr marL="174625" indent="-174625">
                <a:spcAft>
                  <a:spcPts val="600"/>
                </a:spcAft>
                <a:buFont typeface="Arial" panose="020B0604020202020204" pitchFamily="34" charset="0"/>
                <a:buChar char="•"/>
              </a:pP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M</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onitoring </a:t>
              </a: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 </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issue - may legislate but no immediate plans</a:t>
              </a:r>
              <a:endPar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2000"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descr="File:Flags of UK.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b="50000"/>
            <a:stretch/>
          </p:blipFill>
          <p:spPr bwMode="auto">
            <a:xfrm>
              <a:off x="2466054" y="6051970"/>
              <a:ext cx="563976" cy="336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4659662" y="1132816"/>
            <a:ext cx="3960000" cy="2520000"/>
            <a:chOff x="5940152" y="1432745"/>
            <a:chExt cx="2910281" cy="1597116"/>
          </a:xfrm>
        </p:grpSpPr>
        <p:sp>
          <p:nvSpPr>
            <p:cNvPr id="22" name="Rectangle 21"/>
            <p:cNvSpPr/>
            <p:nvPr/>
          </p:nvSpPr>
          <p:spPr bwMode="auto">
            <a:xfrm>
              <a:off x="5940152" y="1432745"/>
              <a:ext cx="2910281" cy="1597116"/>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ts val="600"/>
                </a:spcAft>
                <a:buClrTx/>
                <a:buSzTx/>
                <a:buFontTx/>
                <a:buNone/>
                <a:tabLst/>
              </a:pPr>
              <a:r>
                <a:rPr kumimoji="0" lang="en-GB" sz="2000"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Scotland</a:t>
              </a:r>
            </a:p>
            <a:p>
              <a:pPr marL="174625" indent="-174625">
                <a:spcAft>
                  <a:spcPts val="600"/>
                </a:spcAft>
                <a:buFont typeface="Arial" panose="020B0604020202020204" pitchFamily="34" charset="0"/>
                <a:buChar char="•"/>
              </a:pP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Private </a:t>
              </a: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members bill </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due </a:t>
              </a:r>
              <a:r>
                <a:rPr lang="en-GB"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to be heard in the next parliamentary session after the </a:t>
              </a:r>
              <a:r>
                <a:rPr lang="en-GB"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referendum</a:t>
              </a:r>
              <a:endParaRPr kumimoji="0" lang="en-GB" sz="2000"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7" name="Picture 4" descr="File:Flags of UK.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50000"/>
            <a:stretch/>
          </p:blipFill>
          <p:spPr bwMode="auto">
            <a:xfrm>
              <a:off x="8241047" y="2614190"/>
              <a:ext cx="563976" cy="336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84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Outline</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16" name="Group 15"/>
          <p:cNvGrpSpPr/>
          <p:nvPr/>
        </p:nvGrpSpPr>
        <p:grpSpPr>
          <a:xfrm>
            <a:off x="653211" y="4437112"/>
            <a:ext cx="8249573" cy="2207078"/>
            <a:chOff x="653211" y="4437112"/>
            <a:chExt cx="8249573" cy="2207078"/>
          </a:xfrm>
        </p:grpSpPr>
        <p:pic>
          <p:nvPicPr>
            <p:cNvPr id="4098" name="Picture 2" descr="http://www.blf.org.uk/DynamicImages/f058d29d-0ae3-4231-87b8-a2520107aceb/OG-Linda.jpg?width=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852" y="4437112"/>
              <a:ext cx="4247932" cy="22070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3211" y="4973882"/>
              <a:ext cx="3528392" cy="1015663"/>
            </a:xfrm>
            <a:prstGeom prst="rect">
              <a:avLst/>
            </a:prstGeom>
            <a:noFill/>
          </p:spPr>
          <p:txBody>
            <a:bodyPr wrap="square" rtlCol="0">
              <a:spAutoFit/>
            </a:bodyPr>
            <a:lstStyle/>
            <a:p>
              <a:pPr algn="r"/>
              <a:r>
                <a:rPr lang="en-GB" sz="2000" dirty="0" smtClean="0">
                  <a:latin typeface="Verdana" panose="020B0604030504040204" pitchFamily="34" charset="0"/>
                  <a:ea typeface="Verdana" panose="020B0604030504040204" pitchFamily="34" charset="0"/>
                  <a:cs typeface="Verdana" panose="020B0604030504040204" pitchFamily="34" charset="0"/>
                </a:rPr>
                <a:t>Part 2: Legislative developments on banning smoking in private cars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8" name="Group 17"/>
          <p:cNvGrpSpPr/>
          <p:nvPr/>
        </p:nvGrpSpPr>
        <p:grpSpPr>
          <a:xfrm>
            <a:off x="622404" y="1484784"/>
            <a:ext cx="7920610" cy="2526074"/>
            <a:chOff x="622404" y="1484784"/>
            <a:chExt cx="7920610" cy="2526074"/>
          </a:xfrm>
        </p:grpSpPr>
        <p:sp>
          <p:nvSpPr>
            <p:cNvPr id="13" name="TextBox 12"/>
            <p:cNvSpPr txBox="1"/>
            <p:nvPr/>
          </p:nvSpPr>
          <p:spPr>
            <a:xfrm>
              <a:off x="5014622" y="2172326"/>
              <a:ext cx="3528392" cy="1323439"/>
            </a:xfrm>
            <a:prstGeom prst="rect">
              <a:avLst/>
            </a:prstGeom>
            <a:noFill/>
          </p:spPr>
          <p:txBody>
            <a:bodyPr wrap="square" rtlCol="0">
              <a:spAutoFit/>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Part 1: Very brief advice on secondhand smoke training module and evaluation</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rotWithShape="1">
            <a:blip r:embed="rId4"/>
            <a:srcRect l="24466" t="35157" r="45885" b="31799"/>
            <a:stretch/>
          </p:blipFill>
          <p:spPr bwMode="auto">
            <a:xfrm>
              <a:off x="622404" y="1484784"/>
              <a:ext cx="4032448" cy="2526074"/>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8960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2443" y="160337"/>
            <a:ext cx="8822043" cy="6525911"/>
            <a:chOff x="5992948" y="4965632"/>
            <a:chExt cx="2910281" cy="1597116"/>
          </a:xfrm>
        </p:grpSpPr>
        <p:sp>
          <p:nvSpPr>
            <p:cNvPr id="14" name="Rectangle 13"/>
            <p:cNvSpPr/>
            <p:nvPr/>
          </p:nvSpPr>
          <p:spPr bwMode="auto">
            <a:xfrm>
              <a:off x="5992948" y="4965632"/>
              <a:ext cx="2910281" cy="1597116"/>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ts val="1200"/>
                </a:spcAft>
                <a:buClrTx/>
                <a:buSzTx/>
                <a:buFontTx/>
                <a:buNone/>
                <a:tabLst/>
              </a:pPr>
              <a:r>
                <a:rPr kumimoji="0" lang="en-GB" sz="3600" b="1" i="0" u="none" strike="noStrike" cap="none" normalizeH="0" baseline="0" dirty="0" smtClean="0">
                  <a:ln>
                    <a:noFill/>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England</a:t>
              </a:r>
            </a:p>
          </p:txBody>
        </p:sp>
        <p:pic>
          <p:nvPicPr>
            <p:cNvPr id="15" name="Picture 4" descr="File:Flags of UK.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b="50000"/>
            <a:stretch/>
          </p:blipFill>
          <p:spPr bwMode="auto">
            <a:xfrm>
              <a:off x="8281177" y="6154001"/>
              <a:ext cx="563976" cy="33697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utoShape 2" descr="data:image/jpeg;base64,/9j/4AAQSkZJRgABAQAAAQABAAD/2wCEAAkGBxMSEhUUExQWFRUXFBcUFRUVFRUUFBQUFBQXFxQVFRUYHCggGBolHBQUITEhJSkrLi4uFx8zODMsNygtLiwBCgoKDg0OGxAQGywmHyQsLCwsLCwsLCwsLCwsLCwsLCwsLCwsLCwsLCwsLCwsLCwsLCwsLCwsLCwsLCwsLCw3LP/AABEIAKgBLAMBIgACEQEDEQH/xAAcAAABBAMBAAAAAAAAAAAAAAAFAwQGBwABAgj/xAA9EAABAwIEAwYDBgQGAwEAAAABAAIDBBEFEiExBkFRBxMiYXGBMpGhFEJScrHBFTPh8CNigpLC0RZDdAj/xAAaAQACAwEBAAAAAAAAAAAAAAACAwABBAUG/8QAKBEAAgIBBAEEAQUBAAAAAAAAAAECEQMEEiExQQUTIlFhFDJxgaFC/9oADAMBAAIRAxEAPwCVy9pl/wCXB7vdb6C66w3tAldIBJG0NJscpNwOuqgMMNkRootVt9qBj9yX2XdDIHAEbHVdqL8J4mO77t5+Ha/RHJMSjH3lklFp0aYzTVjxYhMuNtGwuh82PyH4WqKDI5ok11w6UDchQ+qxCctJvb6Kv8W4wkD3MzEkGyOOJsF5aLmmxSJu7whVZxhTx7u/RUbW8RTO+99UBxCte4auJ90bw7ewVkky7sQ7UIGbEKOV3a2fuAqncy6DkCoOmWbWdoFRI3NGfUE6jzUfquJ6t5/mG3ko9hlWWPBG3MdQjOI08bgHt8BOpHJPjGMlaFvh8lh8B4iJmeO5dsb9VMzkb0VK8JVzoprZtD5qbcTY53UWYHW31QOLJYZx7iaGnaSSL9OZVcYxj89WbNvGz6lRPEsRdI/M5xd/fJGMGqwW252S5uuEaMGNSl8h3R0wZoTe/M6m6cQVr2mw2HVId1fXn5pNrXAm/VHGNLkHJkTdRVIJvmL1tkK3RtT+KG5RWJoZfZi42aCV2+ie3dpU8wigY1l7Bc4jE2x0QOYahZBok4CIMwokkhLuwU23U9xDVpsj6QGlamMosjVVhsjRtf0QqaO24siUk+hU8co9oEVp0SdHPZKYg+yGRv1RNg0WjwfV3FrqVmYahVxwfU+L2U2kkv8AJI/7ZplziTI/xLWZXix0Q2LFj+JK8Y0ZyFw5KBsxAp6SoyNMn4xg9VoYw7qT8yoSMSKknDWIR/eKhVMLNrpTs1x9itmqm/CUWjx2AD+iRkx6K+yqywDG1KMmypl9vaEkaxp3TRLJHhNdmeGgqYRU43JVb4PUNEgIU/hqvCEuaDgPXBoXPeNCGT1WqbuqPVAMCOIVIyH0VJYu+08n5rq3KqGQsJym1uapjim7ah3mrUtvJErYhNUphPJdJF6Uhhzc0EpuQ1RSEwV21PjhRtoUkI+7NnIa+y7QgzdEYq3McpGlrfJNIGZtgiOFURMniFhY39LJuJOwJtUBRUFj7g7FE8RxeSdrWnZMailzOuOqJYbTZdwhSdltqrB7KQk67KxeHuF2OizDeyF0dI1w1Cl3D7u78PJDlx8D9LmUZEbkonMeQeWn9U4FLm5I/jETXG490OpW2OqmN8UDqIrda8jOGEtNk51CJTUlxcJhCddUbYmKt0P6XEXtFk579x1cmUbblLza6BJbs2wShyKTVpHwi6Q/iM34Db0R3CMLJGoUjp8NbbYfJKckX72T7ogAxvk4JOqLJm6f1CkXFPDrC0uAseoUCpqgxPLXeiJVVrsOGaUpbZ9MD4vDYlpQRzCFI+IXD4vmo5PODsnxlasy5sTxzcST8H1PiPopk+u8Q9lBOF4rXd1KkNNPmf7oY8ybJk4xJEqxGnEsJHkqdx2iMUhHK6uWCcFtvJQ7jLCQ9pcN01GYrbvrJenry06FMahhaSEjnQbmM2okbMWPMrf8X81HQ9bEiveVtDNViBPNcfxEgaobFO29ynMsneCzWk+2yJSB2ok3DFVmcNVaNHlyau5KhKeSWI3bcKSYTi0sjSHPPoDZXusBwrksubF6eO+ZzB6kJjNx1Rx65wfQE/oFAJ8AEhLiSeaYVWCWtyQuy1RYVb2lxSNLY2O1HxOFh7DdQPEj3zrkaInQYICBmF0WpMHHRSiXzwQmswUhoc0LeH4U7QkaKyY8GBFrJNmAa9FKVk3OiMQ0ZvayUquHTLa+ilMuH5U8pbcwrKVgDCeFsjdbFJVmFuaTYaEWKnNPb6Ll9ICNlakVRVdRhmQ7bp3DRXKl+I4YCUwOH5QrTRGhOipNAjdPCmdFE5GomABC2ElQOkacy5MIvcbp1U21smdNJ4rFA15QyLvhhGm2shNcwMdpzRoADVA8flspdotKmKRvs26c4dIC5AqmrtGiHDxzG5WeUuDdOHyS/BYeGPFgjsJUQpq9rbC+qPR1ZDc1tEpMCUR1iMAc0jyVJcYU/dynlr9FddLXCVuiqbtVhLHh1tDdHF/LgBrghtfJmZ7KN5tUWinu2yFSCzkcXTaH6hb4RmSvCanJH7fVF8KY4alR/huMveMw8P7qdTxANsE7GuDFmlbo3DWWTiaQPaQo/LIQUrTViYJIdxbhuR1wNCouVZ+OwiVhVcVsOVxCCa8hxG11rMssubJYYcZg1tUfweBvTVGYqBp3TmOia3YWT+PAi2xp/DGuHwhbp+GspzD3CIROs5F4n6KFAtmHnkuX4Lm1KMR7pw5tlRKGVHSBosnTKUbrjvA1dxvLtlCC8IslXStSNrJsDqqLoUn8SQNmpZp6oVisuoCsg/iqLnQomCbIDhzEZidbcqEEKl2ibtZdOqqx2TcPyhUWdF4bpzWGVMmS3cbrmSqGqsg4eLpqXWKaDEbHVcy1Q3uoWFvtFwgXEU2g9UzfjQD7clmIVLXDMeSVJ7TVhx+41Q2c4vAapXwpBycorgsb3uzAeEc0cpcQyyaLBObTo6OTbKTonb8GYPGN1JMOIcwaclEIsY8CL4NXkjZFF8mWUHRIooGt2Cg/aThPfRaDZSGbGQw+IpqMWimBFx5q5TXSBjCS5KJ/gMm7QTbdJ4hQBjMzt91a09ZBCXAW3JVOcU4wZZHNaCG5j5K4OUmjZGUMeGSkv4CWA42xhA281PcPqWyNFiqTjkspPw/jLoyNdFsj+DluV9k+xXD7i4UXllLHWKmOHYg2Vv7ITxDhlxcexTFK+Bco1ygdFUZhYqLY9S2N0RgmsbFJ4r4mq30CuGREpVrg3Qi/NZIzX0SJKQMLRbijL2T+OpaVW9PVW1JT+HGyPRMUhbiT6G109M4aFDqDHgeaINxIO2KJOwGqD9PVXN09fUKKfxCxtdOHYpcb6q2iIKSTi6kGDQC2bZQaGozSM9dVMsGqLeE8v05LLnlTo3aWC2uQarqESsJb/MaLj/MObT+yiTJ9bqZ0smqi3G2ESte2WnY54lNnNY0uLZN72HJwufIg9QrxT8MDUY+dyB1TijW7oBLiOaS97hHMP7O62o1lc2Bv+Y5n/wC1pt8yFNMF7N6OCxeHTO6yHw3/ACDT53TXJGdRIlgznyaRsc78oJ+fRH2YJM8kWDbWvc6i/pdTZ8kMDNSyJg/Kxo/ZV1jfHrIHy925sodoMrSAdNy8nlsABbmhc34L2oNt4Z0deQ5wNBlsL62vflook6oJuCNjb5JCp49dLFZmeOUkBxBBGQDU5jre/khcVbyJ91cb8kdBSaWwugstXulKisFjqotW4iQTZHZSVjqoxXxWXE2KeGyB5szkpMLBA5BqPkXjqMzktik5sGhDaSSzrpzU1TUmbdnQ08Y+0+aZYHD+JRtgDRa+WyZVVP4i4eqhFNiJadNEShxV55pM4wYzFgm/2tMkMWJyg5RsjGH8TPZoWlAcJrb7/VEqCMOlBcNPorjGPjkdLTzSvIqQ8xOqqJ/hBsmlJgtUTfMW+hU6ozGGgABOJnta26f7Ue2YP1eRr24cIi1Fggb8ZzHmSuK3hGnl1c0IqycPJI2UmwjA2yR5n38W2ttEnt8HY3LBhW8858W4Synlsw6dEIglsVZnaj2eTwE1EOaaLdwtd8fsPib9VWDU5cHDzzjOblFUiX8P4uWkaqeQ1DZWev0KpyCctKmPD2MWIBO6Zdilxwax+jyOzD3Qsy3CmOLRiRlx7qCVTu7J8kd8WA406BdcRmsPf1TZbc6+pXKSwzsSJQPTYJQFQg9ilI2RGlrCN0HjcnDCrTBaCUk5vcEoph0mYBA43KV8CUEc8+SQnLlJABtdwtofK2Y6dEz3KVsHZfA7gks5lhzG26l1LceKxt6aItHQ01OLeEaa2/c807w2dp8QdpyA6clz5Z/enwqOjhxvHE5w2fNoUfopbaJqxkbtwL+QAPzT2FreSZFMGck/AE4k7QqKic5j3l8rd4oxmcDa4Djs3Qjc81XGOdsFTJcU7Gwt5OP+JJ/0PkVJ+0/s+dXEVFMW9+1mV0Z0EzW/DZ2weBcC+h0BIsqJqYXxPcyRrmPacrmuBa5pHIg7JyZkaDdTi01Q7PPK+Q8szibeg2HstSS5hqgzZyujUlHaBoIuqMtrLn+KOB3Qx8t0i56m4lBZ+KFDZqi5TZ70mCqbLoJUAu5Patv6JphGrvZP6weL2Q+RlfD+wLIbFPKeG4ukZKcueGgXJNlM4uGHxwhxGtroMl1waNFs9ypkcbRBJviLTojcLQDqlamgDtQsm9npv0cdvx7GeGykao7RVZLh5KMVBMZsi+FzCwWnBD/o43qerdeyv7LDwqS4vdc4viA+AHUoLh9QToCmWKU72PDro8s+KQv0zS3JZJrjwSXD6Y6BvuVZ+GaRtHkFVWBYgGi5VhYPiQewFLxtGn1WMm19ByRocLHUFefu1zgttPKZ4G2a43e0bA9QFfcEtwhHE+HCeJzSL6JyOHR5PundFUWK3jtMIqiWMfdeQmTXWVlFg4PiOdtj0sVGOJyA/KN9z6cklhdYWu8kyxKpMkjnew9BsrsKVOKfkarSxYqBOQFsLG7LQVEFWFOI3Jo0orgGHmonZEOZu49GjVx+X6qESt0ZEUVwqsdC9r2Gzmm7T5j9lZdPwjRyM7sxNaQ3R7dHg9c3P3Vb4vhjqaZ0RN7atd+Jp2P99FIyTCnjcex1W4lU1LnEl7ybkhgJAv8A5W7BWZhUMjYo7A/A27SCLGwv6KP9luINYZGE2cSHDqQAQfl+6sttU1LnGK4So0YnKt3YDiq5uUbz+VhI+Y0Tr7dKzV7HNHVwIRyGoZ6J0yVvVBs/IyWX7iMMOxDPbl6oD2h8Cx4lFnjsyqY3wP2EgH/qk8ujvunyuDLJaFj9R4XdR+45rlrXM0PzGyNWuxEtsujyfWUj4XujlYWSMJa9jhZzSOR/75hIFeje0Xg2LEIHSMaBVRsJjeNC8N17p/UHUAnYn1B85JidiGqNFJuK6cknFWQ5JWgsWlCBTCH2cEWqWXd7IDRPsR6o/IfhKryMX7GHOAsH76sZcXa0XP7K867CGuiyho2VTdm+IBk+S2rrWKu5h0VsBOuSgOKcFkp5C4ght+myDsrbDdeka3DI5mlr2hwIsQRcFUf2m8CtobTQE9052VzCb5C7Yg9L6WWZ4LZ2sPqzhCmuSA1k5e66dUE1kNKMYVQZhcp8pKETn4MM9Vm/1kx4ekaeaJ4o0OaVHcOpyw6FGHXsskZX2ereBRikhHCSAbHqp3QVLGtFlVbawxyHpdHIcbFgiUtrFZdP+ogi06atIARhgDmqpv8AyfQAKccNYk5zRmKdCaZwNXop4VbIRx52ZCZ8k8Rs83dbkSqSnhcxzmOFnNJBB5EL2BVuGU+i8u9oJb9umLdATqPMbphzmgEx64cuWFbJVlGli0sUIavotBchdBUQ7aVZ/ZbhGWJ9S4avJYz8jTqR6uB/2qu8Hw51RNHCzd7rX/CN3O9gCV6Bw+hbDCyNvha1oa0eQFggm+B2GNuxqJsruf8Ae6hXaCzxQv0Nw5lx0BBF/mVMaznbVQbjmQBsLeeZzvoBb6peN/I0ZktjYEopHNc0tJabixGhBV0UzHZQQ7kN1ScB2Pn+6vKktlBvyCbl8CMDqxCbvAW+Iam3wm/6pxSl4PikPsLJGqmbcC+u49l2KhpSeDS26JHSVAsERY+6iVEcxOUkWRqkzcyjTETgh+GAO02PLzXk/iCn7uqqGfhqJm+wlcB9F6yAuF5b4+FsSrP/AKJPqbpiESI+5JOKUcknIgTlaW1pQgtE5SCOS7PSxUbYUToZ9LKmHB9okWD4j3E8Ug5O/VX5hePNkjDr8l5inn0UhwDjp8TMjteiJgo9C02MhxsOSzGaWOpjMcgDmkatOoKrHhHjSJwOY2dzB5g8wtcR9oAZcRG5B09OiyuUro0xxxfKI32h8LRUkrTFo1x+G9x7dENopsoATHHcdmqntdIdG7D1S8FVGLXQuEpUdTRZ8OnUnLsLfbHn4QSilBRVMnKw800w/HIG2vZSKg4vh2BHsmR0/wBsmb1qTdY0cS8IOeL31TGo4bfFqdfmppTY21wukajGI36IpYsfdi8Gt1idKP8AhW1fI0eRHsiGCcdiFzWv2B3RjFMCjm1tYqG4twW4XLXH9UtRjHpmrUS1GeKuKv8AkuvBuK4KnwscCbKru2zAWseypYLFxyv8/wAJQbg+qdRTf4hsLgXUo7UMSZPSOAcCfC75EKoye6jkZcTiuVX4Kfj5rZWmiwXRWoxGli0sUIJBdBTbFeC3bxscBa9jY+oUYq8HmjJuxxsbEgEgepCohM+xmjD6uWQi/dxWHrI7/ph+auQxMIsQFV3YhFYVLrfejb8g4/urUuOdglT7NGPoC12GN3Gnoqh4zqCaosJuGAAe+p/UfJXfWyi39F56xmr72omf+KR1vQGzfoAhxr5BZpPYOqZyu/CIHPjbn00AIHW2uqpTh2n72aOO/wATgCegvcn5Aq+oZA1oaBoOqZl8AYfJzJhrLXAF1gpmgZg0X9Et9qtvssDwbW2vdJ4H8jGGpex2ZwAYNCSpDRyBwBBBHIjYhDu7DnAEaJ1T4VG03aXMJ3DXWaT1y7IkmDJxYbj2XmftXoTDitSDs9zZm/lkYP8AkHD2XpGBpHO/r/RVP/8AoDBLsgrGjVp+zyfldd0Z9nZx/rCamZpFKuSZXblwUYBysWLShDAUrHJZIrd1CC733WmsSQcn1BB3jrclTaSsOEHOSjHtm6aNxNmA38kXp+HJXi5NvqjmGUscYGiLx17R0Wd5W+j0Gn9IgleTlkbg4Ted3H2Th3BTj94qXYc8ybbdUehwtxFw5Rb2OnptLDhxRVc/CZYdSSFlJQBjrAKZ49P3Lssgt06FReoxuJpJ0QScn5Hww6bGlJJIk+EnSxWTjK42UPbxZY+FSXBcWE9iUyEXXIqeoxvItjsM05lcPC0n6IFxBjU1P/MheG/i3b7kbe6lcGKBmjQlpq6OZpY9o1FuoKNJC8k8z/bwVlLWRVbTbe22xCiuLMljORzi5vLz9UX4qwo0VQHR6RuOg5DqPRNK+oEob1uqUalwc/VZVlxtZOJx/wBA7hbRcgpWpHiKQTjkHSxaBW7qELsw3CO+s+OWfu3EmRpNnA9NRcD0UrbQMLW+Ei3WxuOfqVqAsLQ9rrBwuByI3BumNTxPGJWwCUZ3N0LCDY8hfzVlDuiomRueY25Q5wJFreIAD9k8kkPO1vdcsdYC+/6pwyMFZ3yaY8IHSygiyqSv4KqpauoETAGd4XBz3ZGkP8V27k6k8ldrqQHlZJGmI23CFXF2FKpKmVzw/wACup3tfLL4/uhg8IJH4jv8gpn3ksNrtEjet7OHtsfoijg14yuFiuXx+Ei9xZVJthQqPFC0dpG3BTSiiLHOYdvib/yH7pOKQsAy63tcdUpO9r9jY8xexCr8hfgewO5lEYKpjtiEKo6HMLuOb11RNmGx82D5AH5pisVLaPYmg+fugPaFhBq8OqYW/FkzsHV8REjR7ltvdHYqZrRpp/fNc1lS2ON73mzWNc9xOwa0Ek/IFGKZ4+uuSsbsPRaumCzkrS2VpUQxaKy6xQhiK4VOG6oUEqHaKpRtUNw5XinuQdlxu2g1XeFzyTvsNlGiVKuDJLEpbxxSNkddmyTSb4JpRVfcttzRGi4hcCNVG3vukWON1V0d1U1yGu0mYTUuYaEeIH9QqhLlN+L6/wDwcl99FCLJkThepUsiivo7bNZSLhfFMhsSo1lW43lpuFclaMmnzPFNSRbP2q+oKTFeQVEcFx21muUhuHi4SmejxZo5I3Ef4/Rfa4P8w1HqFBooLaHfb3Vh4I/Qt6qJ8R0ndSno7UfunY2c31PF1NEWrvjKbparPjKRVs5BpbzLS0oQstnHbyWiKJrYxYZb3IH9QjGE4zSyv7zugxzXtjje4WLw5wBaDzsbfRbWKyidwsublE2MWLEgeKZV0WLFihBnV09/VDKqYtGXmtrEqQ6A0MhFuvTyTmkozJJc7AfUrFiqKsuTpEkoqfKLJ9EPosWLQjM2KWVadt/Ef2ej+zsP+JUXaeohb/MPvo3/AFHosWIgTz4VyVixWCautLFihDSxbWKEFIWXSz41pYrINy1FMCqu7esWKmHjdSRNqbxBKRQXK2sSj1MeiJcV6yAdEDES2sTI9HnNY7zSO8iRlYsWIjMcNdZSLBcXt4SVixBJWadLmljmqJBT1uU3BTDiGuEhGuoWLEOPs6evyP2q+yKVB8RSS2sTThhbA5qNrXiqjkeS6MMdG4tMbLu751swDnWyWB89RumWKGIzSGAOEJcTG1/xtadQ12pvba9ze11ixUQ//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MSEhUUExQWFRUXFBcUFRUVFRUUFBQUFBQXFxQVFRUYHCggGBolHBQUITEhJSkrLi4uFx8zODMsNygtLiwBCgoKDg0OGxAQGywmHyQsLCwsLCwsLCwsLCwsLCwsLCwsLCwsLCwsLCwsLCwsLCwsLCwsLCwsLCwsLCwsLCw3LP/AABEIAKgBLAMBIgACEQEDEQH/xAAcAAABBAMBAAAAAAAAAAAAAAAFAwQGBwABAgj/xAA9EAABAwIEAwYDBgQGAwEAAAABAAIDBBEFEiExBkFRBxMiYXGBMpGhFEJScrHBFTPh8CNigpLC0RZDdAj/xAAaAQACAwEBAAAAAAAAAAAAAAACAwABBAUG/8QAKBEAAgIBBAEEAQUBAAAAAAAAAAECEQMEEiExQQUTIlFhFDJxgaFC/9oADAMBAAIRAxEAPwCVy9pl/wCXB7vdb6C66w3tAldIBJG0NJscpNwOuqgMMNkRootVt9qBj9yX2XdDIHAEbHVdqL8J4mO77t5+Ha/RHJMSjH3lklFp0aYzTVjxYhMuNtGwuh82PyH4WqKDI5ok11w6UDchQ+qxCctJvb6Kv8W4wkD3MzEkGyOOJsF5aLmmxSJu7whVZxhTx7u/RUbW8RTO+99UBxCte4auJ90bw7ewVkky7sQ7UIGbEKOV3a2fuAqncy6DkCoOmWbWdoFRI3NGfUE6jzUfquJ6t5/mG3ko9hlWWPBG3MdQjOI08bgHt8BOpHJPjGMlaFvh8lh8B4iJmeO5dsb9VMzkb0VK8JVzoprZtD5qbcTY53UWYHW31QOLJYZx7iaGnaSSL9OZVcYxj89WbNvGz6lRPEsRdI/M5xd/fJGMGqwW252S5uuEaMGNSl8h3R0wZoTe/M6m6cQVr2mw2HVId1fXn5pNrXAm/VHGNLkHJkTdRVIJvmL1tkK3RtT+KG5RWJoZfZi42aCV2+ie3dpU8wigY1l7Bc4jE2x0QOYahZBok4CIMwokkhLuwU23U9xDVpsj6QGlamMosjVVhsjRtf0QqaO24siUk+hU8co9oEVp0SdHPZKYg+yGRv1RNg0WjwfV3FrqVmYahVxwfU+L2U2kkv8AJI/7ZplziTI/xLWZXix0Q2LFj+JK8Y0ZyFw5KBsxAp6SoyNMn4xg9VoYw7qT8yoSMSKknDWIR/eKhVMLNrpTs1x9itmqm/CUWjx2AD+iRkx6K+yqywDG1KMmypl9vaEkaxp3TRLJHhNdmeGgqYRU43JVb4PUNEgIU/hqvCEuaDgPXBoXPeNCGT1WqbuqPVAMCOIVIyH0VJYu+08n5rq3KqGQsJym1uapjim7ah3mrUtvJErYhNUphPJdJF6Uhhzc0EpuQ1RSEwV21PjhRtoUkI+7NnIa+y7QgzdEYq3McpGlrfJNIGZtgiOFURMniFhY39LJuJOwJtUBRUFj7g7FE8RxeSdrWnZMailzOuOqJYbTZdwhSdltqrB7KQk67KxeHuF2OizDeyF0dI1w1Cl3D7u78PJDlx8D9LmUZEbkonMeQeWn9U4FLm5I/jETXG490OpW2OqmN8UDqIrda8jOGEtNk51CJTUlxcJhCddUbYmKt0P6XEXtFk579x1cmUbblLza6BJbs2wShyKTVpHwi6Q/iM34Db0R3CMLJGoUjp8NbbYfJKckX72T7ogAxvk4JOqLJm6f1CkXFPDrC0uAseoUCpqgxPLXeiJVVrsOGaUpbZ9MD4vDYlpQRzCFI+IXD4vmo5PODsnxlasy5sTxzcST8H1PiPopk+u8Q9lBOF4rXd1KkNNPmf7oY8ybJk4xJEqxGnEsJHkqdx2iMUhHK6uWCcFtvJQ7jLCQ9pcN01GYrbvrJenry06FMahhaSEjnQbmM2okbMWPMrf8X81HQ9bEiveVtDNViBPNcfxEgaobFO29ynMsneCzWk+2yJSB2ok3DFVmcNVaNHlyau5KhKeSWI3bcKSYTi0sjSHPPoDZXusBwrksubF6eO+ZzB6kJjNx1Rx65wfQE/oFAJ8AEhLiSeaYVWCWtyQuy1RYVb2lxSNLY2O1HxOFh7DdQPEj3zrkaInQYICBmF0WpMHHRSiXzwQmswUhoc0LeH4U7QkaKyY8GBFrJNmAa9FKVk3OiMQ0ZvayUquHTLa+ilMuH5U8pbcwrKVgDCeFsjdbFJVmFuaTYaEWKnNPb6Ll9ICNlakVRVdRhmQ7bp3DRXKl+I4YCUwOH5QrTRGhOipNAjdPCmdFE5GomABC2ElQOkacy5MIvcbp1U21smdNJ4rFA15QyLvhhGm2shNcwMdpzRoADVA8flspdotKmKRvs26c4dIC5AqmrtGiHDxzG5WeUuDdOHyS/BYeGPFgjsJUQpq9rbC+qPR1ZDc1tEpMCUR1iMAc0jyVJcYU/dynlr9FddLXCVuiqbtVhLHh1tDdHF/LgBrghtfJmZ7KN5tUWinu2yFSCzkcXTaH6hb4RmSvCanJH7fVF8KY4alR/huMveMw8P7qdTxANsE7GuDFmlbo3DWWTiaQPaQo/LIQUrTViYJIdxbhuR1wNCouVZ+OwiVhVcVsOVxCCa8hxG11rMssubJYYcZg1tUfweBvTVGYqBp3TmOia3YWT+PAi2xp/DGuHwhbp+GspzD3CIROs5F4n6KFAtmHnkuX4Lm1KMR7pw5tlRKGVHSBosnTKUbrjvA1dxvLtlCC8IslXStSNrJsDqqLoUn8SQNmpZp6oVisuoCsg/iqLnQomCbIDhzEZidbcqEEKl2ibtZdOqqx2TcPyhUWdF4bpzWGVMmS3cbrmSqGqsg4eLpqXWKaDEbHVcy1Q3uoWFvtFwgXEU2g9UzfjQD7clmIVLXDMeSVJ7TVhx+41Q2c4vAapXwpBycorgsb3uzAeEc0cpcQyyaLBObTo6OTbKTonb8GYPGN1JMOIcwaclEIsY8CL4NXkjZFF8mWUHRIooGt2Cg/aThPfRaDZSGbGQw+IpqMWimBFx5q5TXSBjCS5KJ/gMm7QTbdJ4hQBjMzt91a09ZBCXAW3JVOcU4wZZHNaCG5j5K4OUmjZGUMeGSkv4CWA42xhA281PcPqWyNFiqTjkspPw/jLoyNdFsj+DluV9k+xXD7i4UXllLHWKmOHYg2Vv7ITxDhlxcexTFK+Bco1ygdFUZhYqLY9S2N0RgmsbFJ4r4mq30CuGREpVrg3Qi/NZIzX0SJKQMLRbijL2T+OpaVW9PVW1JT+HGyPRMUhbiT6G109M4aFDqDHgeaINxIO2KJOwGqD9PVXN09fUKKfxCxtdOHYpcb6q2iIKSTi6kGDQC2bZQaGozSM9dVMsGqLeE8v05LLnlTo3aWC2uQarqESsJb/MaLj/MObT+yiTJ9bqZ0smqi3G2ESte2WnY54lNnNY0uLZN72HJwufIg9QrxT8MDUY+dyB1TijW7oBLiOaS97hHMP7O62o1lc2Bv+Y5n/wC1pt8yFNMF7N6OCxeHTO6yHw3/ACDT53TXJGdRIlgznyaRsc78oJ+fRH2YJM8kWDbWvc6i/pdTZ8kMDNSyJg/Kxo/ZV1jfHrIHy925sodoMrSAdNy8nlsABbmhc34L2oNt4Z0deQ5wNBlsL62vflook6oJuCNjb5JCp49dLFZmeOUkBxBBGQDU5jre/khcVbyJ91cb8kdBSaWwugstXulKisFjqotW4iQTZHZSVjqoxXxWXE2KeGyB5szkpMLBA5BqPkXjqMzktik5sGhDaSSzrpzU1TUmbdnQ08Y+0+aZYHD+JRtgDRa+WyZVVP4i4eqhFNiJadNEShxV55pM4wYzFgm/2tMkMWJyg5RsjGH8TPZoWlAcJrb7/VEqCMOlBcNPorjGPjkdLTzSvIqQ8xOqqJ/hBsmlJgtUTfMW+hU6ozGGgABOJnta26f7Ue2YP1eRr24cIi1Fggb8ZzHmSuK3hGnl1c0IqycPJI2UmwjA2yR5n38W2ttEnt8HY3LBhW8858W4Synlsw6dEIglsVZnaj2eTwE1EOaaLdwtd8fsPib9VWDU5cHDzzjOblFUiX8P4uWkaqeQ1DZWev0KpyCctKmPD2MWIBO6Zdilxwax+jyOzD3Qsy3CmOLRiRlx7qCVTu7J8kd8WA406BdcRmsPf1TZbc6+pXKSwzsSJQPTYJQFQg9ilI2RGlrCN0HjcnDCrTBaCUk5vcEoph0mYBA43KV8CUEc8+SQnLlJABtdwtofK2Y6dEz3KVsHZfA7gks5lhzG26l1LceKxt6aItHQ01OLeEaa2/c807w2dp8QdpyA6clz5Z/enwqOjhxvHE5w2fNoUfopbaJqxkbtwL+QAPzT2FreSZFMGck/AE4k7QqKic5j3l8rd4oxmcDa4Djs3Qjc81XGOdsFTJcU7Gwt5OP+JJ/0PkVJ+0/s+dXEVFMW9+1mV0Z0EzW/DZ2weBcC+h0BIsqJqYXxPcyRrmPacrmuBa5pHIg7JyZkaDdTi01Q7PPK+Q8szibeg2HstSS5hqgzZyujUlHaBoIuqMtrLn+KOB3Qx8t0i56m4lBZ+KFDZqi5TZ70mCqbLoJUAu5Patv6JphGrvZP6weL2Q+RlfD+wLIbFPKeG4ukZKcueGgXJNlM4uGHxwhxGtroMl1waNFs9ypkcbRBJviLTojcLQDqlamgDtQsm9npv0cdvx7GeGykao7RVZLh5KMVBMZsi+FzCwWnBD/o43qerdeyv7LDwqS4vdc4viA+AHUoLh9QToCmWKU72PDro8s+KQv0zS3JZJrjwSXD6Y6BvuVZ+GaRtHkFVWBYgGi5VhYPiQewFLxtGn1WMm19ByRocLHUFefu1zgttPKZ4G2a43e0bA9QFfcEtwhHE+HCeJzSL6JyOHR5PundFUWK3jtMIqiWMfdeQmTXWVlFg4PiOdtj0sVGOJyA/KN9z6cklhdYWu8kyxKpMkjnew9BsrsKVOKfkarSxYqBOQFsLG7LQVEFWFOI3Jo0orgGHmonZEOZu49GjVx+X6qESt0ZEUVwqsdC9r2Gzmm7T5j9lZdPwjRyM7sxNaQ3R7dHg9c3P3Vb4vhjqaZ0RN7atd+Jp2P99FIyTCnjcex1W4lU1LnEl7ybkhgJAv8A5W7BWZhUMjYo7A/A27SCLGwv6KP9luINYZGE2cSHDqQAQfl+6sttU1LnGK4So0YnKt3YDiq5uUbz+VhI+Y0Tr7dKzV7HNHVwIRyGoZ6J0yVvVBs/IyWX7iMMOxDPbl6oD2h8Cx4lFnjsyqY3wP2EgH/qk8ujvunyuDLJaFj9R4XdR+45rlrXM0PzGyNWuxEtsujyfWUj4XujlYWSMJa9jhZzSOR/75hIFeje0Xg2LEIHSMaBVRsJjeNC8N17p/UHUAnYn1B85JidiGqNFJuK6cknFWQ5JWgsWlCBTCH2cEWqWXd7IDRPsR6o/IfhKryMX7GHOAsH76sZcXa0XP7K867CGuiyho2VTdm+IBk+S2rrWKu5h0VsBOuSgOKcFkp5C4ght+myDsrbDdeka3DI5mlr2hwIsQRcFUf2m8CtobTQE9052VzCb5C7Yg9L6WWZ4LZ2sPqzhCmuSA1k5e66dUE1kNKMYVQZhcp8pKETn4MM9Vm/1kx4ekaeaJ4o0OaVHcOpyw6FGHXsskZX2ereBRikhHCSAbHqp3QVLGtFlVbawxyHpdHIcbFgiUtrFZdP+ogi06atIARhgDmqpv8AyfQAKccNYk5zRmKdCaZwNXop4VbIRx52ZCZ8k8Rs83dbkSqSnhcxzmOFnNJBB5EL2BVuGU+i8u9oJb9umLdATqPMbphzmgEx64cuWFbJVlGli0sUIavotBchdBUQ7aVZ/ZbhGWJ9S4avJYz8jTqR6uB/2qu8Hw51RNHCzd7rX/CN3O9gCV6Bw+hbDCyNvha1oa0eQFggm+B2GNuxqJsruf8Ae6hXaCzxQv0Nw5lx0BBF/mVMaznbVQbjmQBsLeeZzvoBb6peN/I0ZktjYEopHNc0tJabixGhBV0UzHZQQ7kN1ScB2Pn+6vKktlBvyCbl8CMDqxCbvAW+Iam3wm/6pxSl4PikPsLJGqmbcC+u49l2KhpSeDS26JHSVAsERY+6iVEcxOUkWRqkzcyjTETgh+GAO02PLzXk/iCn7uqqGfhqJm+wlcB9F6yAuF5b4+FsSrP/AKJPqbpiESI+5JOKUcknIgTlaW1pQgtE5SCOS7PSxUbYUToZ9LKmHB9okWD4j3E8Ug5O/VX5hePNkjDr8l5inn0UhwDjp8TMjteiJgo9C02MhxsOSzGaWOpjMcgDmkatOoKrHhHjSJwOY2dzB5g8wtcR9oAZcRG5B09OiyuUro0xxxfKI32h8LRUkrTFo1x+G9x7dENopsoATHHcdmqntdIdG7D1S8FVGLXQuEpUdTRZ8OnUnLsLfbHn4QSilBRVMnKw800w/HIG2vZSKg4vh2BHsmR0/wBsmb1qTdY0cS8IOeL31TGo4bfFqdfmppTY21wukajGI36IpYsfdi8Gt1idKP8AhW1fI0eRHsiGCcdiFzWv2B3RjFMCjm1tYqG4twW4XLXH9UtRjHpmrUS1GeKuKv8AkuvBuK4KnwscCbKru2zAWseypYLFxyv8/wAJQbg+qdRTf4hsLgXUo7UMSZPSOAcCfC75EKoye6jkZcTiuVX4Kfj5rZWmiwXRWoxGli0sUIJBdBTbFeC3bxscBa9jY+oUYq8HmjJuxxsbEgEgepCohM+xmjD6uWQi/dxWHrI7/ph+auQxMIsQFV3YhFYVLrfejb8g4/urUuOdglT7NGPoC12GN3Gnoqh4zqCaosJuGAAe+p/UfJXfWyi39F56xmr72omf+KR1vQGzfoAhxr5BZpPYOqZyu/CIHPjbn00AIHW2uqpTh2n72aOO/wATgCegvcn5Aq+oZA1oaBoOqZl8AYfJzJhrLXAF1gpmgZg0X9Et9qtvssDwbW2vdJ4H8jGGpex2ZwAYNCSpDRyBwBBBHIjYhDu7DnAEaJ1T4VG03aXMJ3DXWaT1y7IkmDJxYbj2XmftXoTDitSDs9zZm/lkYP8AkHD2XpGBpHO/r/RVP/8AoDBLsgrGjVp+zyfldd0Z9nZx/rCamZpFKuSZXblwUYBysWLShDAUrHJZIrd1CC733WmsSQcn1BB3jrclTaSsOEHOSjHtm6aNxNmA38kXp+HJXi5NvqjmGUscYGiLx17R0Wd5W+j0Gn9IgleTlkbg4Ted3H2Th3BTj94qXYc8ybbdUehwtxFw5Rb2OnptLDhxRVc/CZYdSSFlJQBjrAKZ49P3Lssgt06FReoxuJpJ0QScn5Hww6bGlJJIk+EnSxWTjK42UPbxZY+FSXBcWE9iUyEXXIqeoxvItjsM05lcPC0n6IFxBjU1P/MheG/i3b7kbe6lcGKBmjQlpq6OZpY9o1FuoKNJC8k8z/bwVlLWRVbTbe22xCiuLMljORzi5vLz9UX4qwo0VQHR6RuOg5DqPRNK+oEob1uqUalwc/VZVlxtZOJx/wBA7hbRcgpWpHiKQTjkHSxaBW7qELsw3CO+s+OWfu3EmRpNnA9NRcD0UrbQMLW+Ei3WxuOfqVqAsLQ9rrBwuByI3BumNTxPGJWwCUZ3N0LCDY8hfzVlDuiomRueY25Q5wJFreIAD9k8kkPO1vdcsdYC+/6pwyMFZ3yaY8IHSygiyqSv4KqpauoETAGd4XBz3ZGkP8V27k6k8ldrqQHlZJGmI23CFXF2FKpKmVzw/wACup3tfLL4/uhg8IJH4jv8gpn3ksNrtEjet7OHtsfoijg14yuFiuXx+Ei9xZVJthQqPFC0dpG3BTSiiLHOYdvib/yH7pOKQsAy63tcdUpO9r9jY8xexCr8hfgewO5lEYKpjtiEKo6HMLuOb11RNmGx82D5AH5pisVLaPYmg+fugPaFhBq8OqYW/FkzsHV8REjR7ltvdHYqZrRpp/fNc1lS2ON73mzWNc9xOwa0Ek/IFGKZ4+uuSsbsPRaumCzkrS2VpUQxaKy6xQhiK4VOG6oUEqHaKpRtUNw5XinuQdlxu2g1XeFzyTvsNlGiVKuDJLEpbxxSNkddmyTSb4JpRVfcttzRGi4hcCNVG3vukWON1V0d1U1yGu0mYTUuYaEeIH9QqhLlN+L6/wDwcl99FCLJkThepUsiivo7bNZSLhfFMhsSo1lW43lpuFclaMmnzPFNSRbP2q+oKTFeQVEcFx21muUhuHi4SmejxZo5I3Ef4/Rfa4P8w1HqFBooLaHfb3Vh4I/Qt6qJ8R0ndSno7UfunY2c31PF1NEWrvjKbparPjKRVs5BpbzLS0oQstnHbyWiKJrYxYZb3IH9QjGE4zSyv7zugxzXtjje4WLw5wBaDzsbfRbWKyidwsublE2MWLEgeKZV0WLFihBnV09/VDKqYtGXmtrEqQ6A0MhFuvTyTmkozJJc7AfUrFiqKsuTpEkoqfKLJ9EPosWLQjM2KWVadt/Ef2ej+zsP+JUXaeohb/MPvo3/AFHosWIgTz4VyVixWCautLFihDSxbWKEFIWXSz41pYrINy1FMCqu7esWKmHjdSRNqbxBKRQXK2sSj1MeiJcV6yAdEDES2sTI9HnNY7zSO8iRlYsWIjMcNdZSLBcXt4SVixBJWadLmljmqJBT1uU3BTDiGuEhGuoWLEOPs6evyP2q+yKVB8RSS2sTThhbA5qNrXiqjkeS6MMdG4tMbLu751swDnWyWB89RumWKGIzSGAOEJcTG1/xtadQ12pvba9ze11ixUQ//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5328510" y="554731"/>
            <a:ext cx="3217621" cy="3781143"/>
            <a:chOff x="400061" y="2006221"/>
            <a:chExt cx="3888330" cy="4686459"/>
          </a:xfrm>
        </p:grpSpPr>
        <p:pic>
          <p:nvPicPr>
            <p:cNvPr id="10" name="Picture 9"/>
            <p:cNvPicPr/>
            <p:nvPr/>
          </p:nvPicPr>
          <p:blipFill rotWithShape="1">
            <a:blip r:embed="rId4"/>
            <a:srcRect l="13048" t="12667" r="40088" b="10124"/>
            <a:stretch/>
          </p:blipFill>
          <p:spPr bwMode="auto">
            <a:xfrm>
              <a:off x="400061" y="2006221"/>
              <a:ext cx="2684333" cy="2485918"/>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5"/>
            <a:srcRect l="22070" t="10863" r="24211" b="12099"/>
            <a:stretch/>
          </p:blipFill>
          <p:spPr bwMode="auto">
            <a:xfrm>
              <a:off x="729455" y="2911537"/>
              <a:ext cx="3076575" cy="248031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6"/>
            <a:srcRect l="16667" t="7654" r="41250" b="5816"/>
            <a:stretch/>
          </p:blipFill>
          <p:spPr bwMode="auto">
            <a:xfrm>
              <a:off x="1403648" y="3789040"/>
              <a:ext cx="2884743" cy="2903640"/>
            </a:xfrm>
            <a:prstGeom prst="rect">
              <a:avLst/>
            </a:prstGeom>
            <a:ln>
              <a:noFill/>
            </a:ln>
            <a:extLst>
              <a:ext uri="{53640926-AAD7-44D8-BBD7-CCE9431645EC}">
                <a14:shadowObscured xmlns:a14="http://schemas.microsoft.com/office/drawing/2010/main"/>
              </a:ext>
            </a:extLst>
          </p:spPr>
        </p:pic>
      </p:grpSp>
      <p:sp>
        <p:nvSpPr>
          <p:cNvPr id="7" name="TextBox 6"/>
          <p:cNvSpPr txBox="1"/>
          <p:nvPr/>
        </p:nvSpPr>
        <p:spPr>
          <a:xfrm>
            <a:off x="307975" y="1285161"/>
            <a:ext cx="5020535" cy="5102935"/>
          </a:xfrm>
          <a:prstGeom prst="rect">
            <a:avLst/>
          </a:prstGeom>
          <a:noFill/>
        </p:spPr>
        <p:txBody>
          <a:bodyPr wrap="square" rtlCol="0">
            <a:spAutoFit/>
          </a:bodyPr>
          <a:lstStyle/>
          <a:p>
            <a:pPr marL="342900" lvl="0" indent="-342900">
              <a:spcBef>
                <a:spcPct val="20000"/>
              </a:spcBef>
              <a:buClr>
                <a:schemeClr val="accent6">
                  <a:lumMod val="50000"/>
                </a:schemeClr>
              </a:buClr>
              <a:buSzPct val="80000"/>
              <a:buFont typeface="Arial" panose="020B0604020202020204" pitchFamily="34" charset="0"/>
              <a:buChar char="•"/>
            </a:pPr>
            <a:r>
              <a:rPr lang="en-US" sz="2200" kern="0" dirty="0" smtClean="0">
                <a:solidFill>
                  <a:schemeClr val="accent6">
                    <a:lumMod val="50000"/>
                  </a:schemeClr>
                </a:solidFill>
                <a:latin typeface="Verdana" pitchFamily="34" charset="0"/>
                <a:ea typeface="Verdana" pitchFamily="34" charset="0"/>
                <a:cs typeface="Verdana" pitchFamily="34" charset="0"/>
              </a:rPr>
              <a:t>29 Jan 14: amendment to Children &amp; Families Bill passed in House of Lords</a:t>
            </a:r>
          </a:p>
          <a:p>
            <a:pPr marL="342900" lvl="0" indent="-342900">
              <a:spcBef>
                <a:spcPct val="20000"/>
              </a:spcBef>
              <a:buClr>
                <a:schemeClr val="accent6">
                  <a:lumMod val="50000"/>
                </a:schemeClr>
              </a:buClr>
              <a:buSzPct val="80000"/>
              <a:buFont typeface="Arial" panose="020B0604020202020204" pitchFamily="34" charset="0"/>
              <a:buChar char="•"/>
            </a:pPr>
            <a:r>
              <a:rPr lang="en-US" sz="2200" kern="0" dirty="0" smtClean="0">
                <a:solidFill>
                  <a:schemeClr val="accent6">
                    <a:lumMod val="50000"/>
                  </a:schemeClr>
                </a:solidFill>
                <a:latin typeface="Verdana" pitchFamily="34" charset="0"/>
                <a:ea typeface="Verdana" pitchFamily="34" charset="0"/>
                <a:cs typeface="Verdana" pitchFamily="34" charset="0"/>
              </a:rPr>
              <a:t>Grant Government power to introduce legislation </a:t>
            </a:r>
            <a:endParaRPr lang="en-US" sz="2200" kern="0" dirty="0">
              <a:solidFill>
                <a:schemeClr val="accent6">
                  <a:lumMod val="50000"/>
                </a:schemeClr>
              </a:solidFill>
              <a:latin typeface="Verdana" pitchFamily="34" charset="0"/>
              <a:ea typeface="Verdana" pitchFamily="34" charset="0"/>
              <a:cs typeface="Verdana" pitchFamily="34" charset="0"/>
            </a:endParaRPr>
          </a:p>
          <a:p>
            <a:pPr marL="342900" lvl="0" indent="-342900">
              <a:spcBef>
                <a:spcPct val="20000"/>
              </a:spcBef>
              <a:buClr>
                <a:schemeClr val="accent6">
                  <a:lumMod val="50000"/>
                </a:schemeClr>
              </a:buClr>
              <a:buSzPct val="80000"/>
              <a:buFont typeface="Arial" panose="020B0604020202020204" pitchFamily="34" charset="0"/>
              <a:buChar char="•"/>
            </a:pPr>
            <a:r>
              <a:rPr lang="en-US" sz="2200" kern="0" dirty="0" smtClean="0">
                <a:solidFill>
                  <a:schemeClr val="accent6">
                    <a:lumMod val="50000"/>
                  </a:schemeClr>
                </a:solidFill>
                <a:latin typeface="Verdana" pitchFamily="34" charset="0"/>
                <a:ea typeface="Verdana" pitchFamily="34" charset="0"/>
                <a:cs typeface="Verdana" pitchFamily="34" charset="0"/>
              </a:rPr>
              <a:t>10 Feb 14: MP free vote. </a:t>
            </a:r>
            <a:r>
              <a:rPr lang="en-US" sz="2200" kern="0" dirty="0">
                <a:solidFill>
                  <a:schemeClr val="accent6">
                    <a:lumMod val="50000"/>
                  </a:schemeClr>
                </a:solidFill>
                <a:latin typeface="Verdana" pitchFamily="34" charset="0"/>
                <a:ea typeface="Verdana" pitchFamily="34" charset="0"/>
                <a:cs typeface="Verdana" pitchFamily="34" charset="0"/>
              </a:rPr>
              <a:t>V</a:t>
            </a:r>
            <a:r>
              <a:rPr lang="en-US" sz="2200" kern="0" dirty="0" smtClean="0">
                <a:solidFill>
                  <a:schemeClr val="accent6">
                    <a:lumMod val="50000"/>
                  </a:schemeClr>
                </a:solidFill>
                <a:latin typeface="Verdana" pitchFamily="34" charset="0"/>
                <a:ea typeface="Verdana" pitchFamily="34" charset="0"/>
                <a:cs typeface="Verdana" pitchFamily="34" charset="0"/>
              </a:rPr>
              <a:t>oted in </a:t>
            </a:r>
            <a:r>
              <a:rPr lang="en-US" sz="2200" kern="0" dirty="0" err="1" smtClean="0">
                <a:solidFill>
                  <a:schemeClr val="accent6">
                    <a:lumMod val="50000"/>
                  </a:schemeClr>
                </a:solidFill>
                <a:latin typeface="Verdana" pitchFamily="34" charset="0"/>
                <a:ea typeface="Verdana" pitchFamily="34" charset="0"/>
                <a:cs typeface="Verdana" pitchFamily="34" charset="0"/>
              </a:rPr>
              <a:t>favour</a:t>
            </a:r>
            <a:r>
              <a:rPr lang="en-US" sz="2200" kern="0" dirty="0" smtClean="0">
                <a:solidFill>
                  <a:schemeClr val="accent6">
                    <a:lumMod val="50000"/>
                  </a:schemeClr>
                </a:solidFill>
                <a:latin typeface="Verdana" pitchFamily="34" charset="0"/>
                <a:ea typeface="Verdana" pitchFamily="34" charset="0"/>
                <a:cs typeface="Verdana" pitchFamily="34" charset="0"/>
              </a:rPr>
              <a:t> (376 to 107) of the amendment</a:t>
            </a:r>
          </a:p>
          <a:p>
            <a:pPr marL="342900" lvl="0" indent="-342900">
              <a:spcBef>
                <a:spcPct val="20000"/>
              </a:spcBef>
              <a:buClr>
                <a:schemeClr val="accent6">
                  <a:lumMod val="50000"/>
                </a:schemeClr>
              </a:buClr>
              <a:buSzPct val="80000"/>
              <a:buFont typeface="Arial" panose="020B0604020202020204" pitchFamily="34" charset="0"/>
              <a:buChar char="•"/>
            </a:pPr>
            <a:r>
              <a:rPr lang="en-GB" sz="2200" kern="0" dirty="0" smtClean="0">
                <a:solidFill>
                  <a:schemeClr val="accent6">
                    <a:lumMod val="50000"/>
                  </a:schemeClr>
                </a:solidFill>
                <a:latin typeface="Verdana" pitchFamily="34" charset="0"/>
                <a:ea typeface="Verdana" pitchFamily="34" charset="0"/>
                <a:cs typeface="Verdana" pitchFamily="34" charset="0"/>
              </a:rPr>
              <a:t>Empowers</a:t>
            </a:r>
            <a:r>
              <a:rPr lang="en-GB" sz="2200" kern="0" dirty="0">
                <a:solidFill>
                  <a:schemeClr val="accent6">
                    <a:lumMod val="50000"/>
                  </a:schemeClr>
                </a:solidFill>
                <a:latin typeface="Verdana" pitchFamily="34" charset="0"/>
                <a:ea typeface="Verdana" pitchFamily="34" charset="0"/>
                <a:cs typeface="Verdana" pitchFamily="34" charset="0"/>
              </a:rPr>
              <a:t>, but does not compel, ministers to make it a criminal </a:t>
            </a:r>
            <a:r>
              <a:rPr lang="en-GB" sz="2200" kern="0" dirty="0" smtClean="0">
                <a:solidFill>
                  <a:schemeClr val="accent6">
                    <a:lumMod val="50000"/>
                  </a:schemeClr>
                </a:solidFill>
                <a:latin typeface="Verdana" pitchFamily="34" charset="0"/>
                <a:ea typeface="Verdana" pitchFamily="34" charset="0"/>
                <a:cs typeface="Verdana" pitchFamily="34" charset="0"/>
              </a:rPr>
              <a:t>offence</a:t>
            </a:r>
          </a:p>
          <a:p>
            <a:pPr marL="342900" lvl="0" indent="-342900">
              <a:spcBef>
                <a:spcPct val="20000"/>
              </a:spcBef>
              <a:buClr>
                <a:schemeClr val="accent6">
                  <a:lumMod val="50000"/>
                </a:schemeClr>
              </a:buClr>
              <a:buSzPct val="80000"/>
              <a:buFont typeface="Arial" panose="020B0604020202020204" pitchFamily="34" charset="0"/>
              <a:buChar char="•"/>
            </a:pPr>
            <a:r>
              <a:rPr lang="en-US" sz="2200" kern="0" dirty="0" smtClean="0">
                <a:solidFill>
                  <a:schemeClr val="accent6">
                    <a:lumMod val="50000"/>
                  </a:schemeClr>
                </a:solidFill>
                <a:latin typeface="Verdana" pitchFamily="34" charset="0"/>
                <a:ea typeface="Verdana" pitchFamily="34" charset="0"/>
                <a:cs typeface="Verdana" pitchFamily="34" charset="0"/>
              </a:rPr>
              <a:t>Reports that legislation introduced in 2015; primary offence with £60 fine</a:t>
            </a:r>
            <a:endParaRPr lang="en-US" sz="2200" kern="0" dirty="0">
              <a:solidFill>
                <a:schemeClr val="accent6">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63375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defRPr/>
            </a:pPr>
            <a:r>
              <a:rPr lang="en-GB" sz="3600" b="1" dirty="0" smtClean="0">
                <a:solidFill>
                  <a:srgbClr val="B7FC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Conclusions</a:t>
            </a:r>
            <a:endParaRPr lang="en-GB" sz="3600" b="1" dirty="0">
              <a:solidFill>
                <a:srgbClr val="B7FC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075" name="Content Placeholder 2"/>
          <p:cNvSpPr>
            <a:spLocks noGrp="1"/>
          </p:cNvSpPr>
          <p:nvPr>
            <p:ph idx="1"/>
          </p:nvPr>
        </p:nvSpPr>
        <p:spPr>
          <a:xfrm>
            <a:off x="287176" y="1340768"/>
            <a:ext cx="8569647" cy="4569372"/>
          </a:xfrm>
        </p:spPr>
        <p:txBody>
          <a:bodyPr/>
          <a:lstStyle/>
          <a:p>
            <a:pPr marL="0" indent="0">
              <a:buNone/>
              <a:defRPr/>
            </a:pPr>
            <a:endParaRPr lang="en-GB" dirty="0" smtClean="0">
              <a:solidFill>
                <a:srgbClr val="F8F8F8"/>
              </a:solidFill>
              <a:ea typeface="Verdana" pitchFamily="34" charset="0"/>
              <a:cs typeface="Verdana" pitchFamily="34" charset="0"/>
            </a:endParaRPr>
          </a:p>
          <a:p>
            <a:pPr marL="400050" lvl="1" indent="0">
              <a:buNone/>
              <a:defRPr/>
            </a:pPr>
            <a:endParaRPr lang="en-GB" dirty="0" smtClean="0">
              <a:solidFill>
                <a:srgbClr val="F8F8F8"/>
              </a:solidFill>
              <a:ea typeface="Verdana" pitchFamily="34" charset="0"/>
              <a:cs typeface="Verdana" pitchFamily="34" charset="0"/>
            </a:endParaRPr>
          </a:p>
          <a:p>
            <a:pPr marL="0" indent="0" algn="ctr">
              <a:buNone/>
              <a:defRPr/>
            </a:pPr>
            <a:endParaRPr lang="en-GB" sz="2600" dirty="0">
              <a:solidFill>
                <a:srgbClr val="F8F8F8"/>
              </a:solidFill>
              <a:latin typeface="Verdana" pitchFamily="34" charset="0"/>
              <a:ea typeface="Verdana" pitchFamily="34" charset="0"/>
              <a:cs typeface="Verdana" pitchFamily="34" charset="0"/>
            </a:endParaRPr>
          </a:p>
          <a:p>
            <a:pPr marL="0" indent="0">
              <a:buNone/>
              <a:defRPr/>
            </a:pPr>
            <a:endParaRPr lang="en-GB" sz="2800" dirty="0">
              <a:latin typeface="Verdana" pitchFamily="34" charset="0"/>
              <a:ea typeface="Verdana" pitchFamily="34" charset="0"/>
              <a:cs typeface="Verdana" pitchFamily="34" charset="0"/>
            </a:endParaRPr>
          </a:p>
        </p:txBody>
      </p:sp>
      <p:sp>
        <p:nvSpPr>
          <p:cNvPr id="5" name="Rectangle 3"/>
          <p:cNvSpPr txBox="1">
            <a:spLocks noChangeArrowheads="1"/>
          </p:cNvSpPr>
          <p:nvPr/>
        </p:nvSpPr>
        <p:spPr bwMode="auto">
          <a:xfrm>
            <a:off x="324088" y="1268760"/>
            <a:ext cx="827645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80000"/>
              <a:buFont typeface="Wingdings" pitchFamily="2" charset="2"/>
              <a:buChar char="o"/>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b="1">
                <a:solidFill>
                  <a:schemeClr val="tx1"/>
                </a:solidFill>
                <a:latin typeface="+mn-lt"/>
              </a:defRPr>
            </a:lvl2pPr>
            <a:lvl3pPr marL="1143000" indent="-228600" algn="l" rtl="0" eaLnBrk="1" fontAlgn="base" hangingPunct="1">
              <a:spcBef>
                <a:spcPct val="20000"/>
              </a:spcBef>
              <a:spcAft>
                <a:spcPct val="0"/>
              </a:spcAft>
              <a:buClr>
                <a:srgbClr val="CCFFFF"/>
              </a:buClr>
              <a:buSzPct val="65000"/>
              <a:buFont typeface="Wingdings" pitchFamily="2" charset="2"/>
              <a:buChar char="o"/>
              <a:defRPr sz="2800" b="1">
                <a:solidFill>
                  <a:schemeClr val="tx1"/>
                </a:solidFill>
                <a:latin typeface="+mn-lt"/>
              </a:defRPr>
            </a:lvl3pPr>
            <a:lvl4pPr marL="1600200" indent="-228600" algn="l" rtl="0" eaLnBrk="1" fontAlgn="base" hangingPunct="1">
              <a:spcBef>
                <a:spcPct val="20000"/>
              </a:spcBef>
              <a:spcAft>
                <a:spcPct val="0"/>
              </a:spcAft>
              <a:buClr>
                <a:srgbClr val="CCFFFF"/>
              </a:buClr>
              <a:buSzPct val="80000"/>
              <a:buChar char="–"/>
              <a:defRPr sz="2800" b="1">
                <a:solidFill>
                  <a:schemeClr val="tx1"/>
                </a:solidFill>
                <a:latin typeface="+mn-lt"/>
              </a:defRPr>
            </a:lvl4pPr>
            <a:lvl5pPr marL="2057400" indent="-228600" algn="l" rtl="0" eaLnBrk="1" fontAlgn="base" hangingPunct="1">
              <a:spcBef>
                <a:spcPct val="20000"/>
              </a:spcBef>
              <a:spcAft>
                <a:spcPct val="0"/>
              </a:spcAft>
              <a:buClr>
                <a:srgbClr val="CCFFFF"/>
              </a:buClr>
              <a:buSzPct val="90000"/>
              <a:buChar char="»"/>
              <a:defRPr sz="2800" b="1">
                <a:solidFill>
                  <a:schemeClr val="tx1"/>
                </a:solidFill>
                <a:latin typeface="+mn-lt"/>
              </a:defRPr>
            </a:lvl5pPr>
            <a:lvl6pPr marL="2514600" indent="-228600" algn="l" rtl="0" eaLnBrk="1" fontAlgn="base" hangingPunct="1">
              <a:spcBef>
                <a:spcPct val="20000"/>
              </a:spcBef>
              <a:spcAft>
                <a:spcPct val="0"/>
              </a:spcAft>
              <a:buClr>
                <a:srgbClr val="CCFFFF"/>
              </a:buClr>
              <a:buSzPct val="90000"/>
              <a:buChar char="»"/>
              <a:defRPr sz="2800" b="1">
                <a:solidFill>
                  <a:schemeClr val="tx1"/>
                </a:solidFill>
                <a:latin typeface="+mn-lt"/>
              </a:defRPr>
            </a:lvl6pPr>
            <a:lvl7pPr marL="2971800" indent="-228600" algn="l" rtl="0" eaLnBrk="1" fontAlgn="base" hangingPunct="1">
              <a:spcBef>
                <a:spcPct val="20000"/>
              </a:spcBef>
              <a:spcAft>
                <a:spcPct val="0"/>
              </a:spcAft>
              <a:buClr>
                <a:srgbClr val="CCFFFF"/>
              </a:buClr>
              <a:buSzPct val="90000"/>
              <a:buChar char="»"/>
              <a:defRPr sz="2800" b="1">
                <a:solidFill>
                  <a:schemeClr val="tx1"/>
                </a:solidFill>
                <a:latin typeface="+mn-lt"/>
              </a:defRPr>
            </a:lvl7pPr>
            <a:lvl8pPr marL="3429000" indent="-228600" algn="l" rtl="0" eaLnBrk="1" fontAlgn="base" hangingPunct="1">
              <a:spcBef>
                <a:spcPct val="20000"/>
              </a:spcBef>
              <a:spcAft>
                <a:spcPct val="0"/>
              </a:spcAft>
              <a:buClr>
                <a:srgbClr val="CCFFFF"/>
              </a:buClr>
              <a:buSzPct val="90000"/>
              <a:buChar char="»"/>
              <a:defRPr sz="2800" b="1">
                <a:solidFill>
                  <a:schemeClr val="tx1"/>
                </a:solidFill>
                <a:latin typeface="+mn-lt"/>
              </a:defRPr>
            </a:lvl8pPr>
            <a:lvl9pPr marL="3886200" indent="-228600" algn="l" rtl="0" eaLnBrk="1" fontAlgn="base" hangingPunct="1">
              <a:spcBef>
                <a:spcPct val="20000"/>
              </a:spcBef>
              <a:spcAft>
                <a:spcPct val="0"/>
              </a:spcAft>
              <a:buClr>
                <a:srgbClr val="CCFFFF"/>
              </a:buClr>
              <a:buSzPct val="90000"/>
              <a:buChar char="»"/>
              <a:defRPr sz="2800" b="1">
                <a:solidFill>
                  <a:schemeClr val="tx1"/>
                </a:solidFill>
                <a:latin typeface="+mn-lt"/>
              </a:defRPr>
            </a:lvl9pPr>
          </a:lstStyle>
          <a:p>
            <a:r>
              <a:rPr lang="en-US" sz="2400" b="0" kern="0" dirty="0" smtClean="0">
                <a:latin typeface="Verdana" pitchFamily="34" charset="0"/>
                <a:ea typeface="Verdana" pitchFamily="34" charset="0"/>
                <a:cs typeface="Verdana" pitchFamily="34" charset="0"/>
              </a:rPr>
              <a:t>Car smoking laws have the potential to protect children from SHS exposure</a:t>
            </a:r>
          </a:p>
          <a:p>
            <a:r>
              <a:rPr lang="en-GB" sz="2400" b="0" kern="0" dirty="0" smtClean="0">
                <a:latin typeface="Verdana" pitchFamily="34" charset="0"/>
                <a:ea typeface="Verdana" pitchFamily="34" charset="0"/>
                <a:cs typeface="Verdana" pitchFamily="34" charset="0"/>
              </a:rPr>
              <a:t>Currently 33 jurisdictions with legislation to protect non-smokers (32 of 33 children only)</a:t>
            </a:r>
          </a:p>
          <a:p>
            <a:r>
              <a:rPr lang="en-GB" sz="2400" b="0" kern="0" dirty="0" smtClean="0">
                <a:latin typeface="Verdana" pitchFamily="34" charset="0"/>
                <a:ea typeface="Verdana" pitchFamily="34" charset="0"/>
                <a:cs typeface="Verdana" pitchFamily="34" charset="0"/>
              </a:rPr>
              <a:t>Evidence to suggest that legislation is easy to implement</a:t>
            </a:r>
            <a:r>
              <a:rPr lang="en-GB" sz="2400" b="0" kern="0" dirty="0">
                <a:latin typeface="Verdana" pitchFamily="34" charset="0"/>
                <a:ea typeface="Verdana" pitchFamily="34" charset="0"/>
                <a:cs typeface="Verdana" pitchFamily="34" charset="0"/>
              </a:rPr>
              <a:t>, </a:t>
            </a:r>
            <a:r>
              <a:rPr lang="en-GB" sz="2400" b="0" kern="0" dirty="0" smtClean="0">
                <a:latin typeface="Verdana" pitchFamily="34" charset="0"/>
                <a:ea typeface="Verdana" pitchFamily="34" charset="0"/>
                <a:cs typeface="Verdana" pitchFamily="34" charset="0"/>
              </a:rPr>
              <a:t>faces limited resistance </a:t>
            </a:r>
            <a:r>
              <a:rPr lang="en-GB" sz="2400" b="0" kern="0" dirty="0">
                <a:latin typeface="Verdana" pitchFamily="34" charset="0"/>
                <a:ea typeface="Verdana" pitchFamily="34" charset="0"/>
                <a:cs typeface="Verdana" pitchFamily="34" charset="0"/>
              </a:rPr>
              <a:t>and </a:t>
            </a:r>
            <a:r>
              <a:rPr lang="en-GB" sz="2400" b="0" kern="0" dirty="0" smtClean="0">
                <a:latin typeface="Verdana" pitchFamily="34" charset="0"/>
                <a:ea typeface="Verdana" pitchFamily="34" charset="0"/>
                <a:cs typeface="Verdana" pitchFamily="34" charset="0"/>
              </a:rPr>
              <a:t>is a </a:t>
            </a:r>
            <a:r>
              <a:rPr lang="en-GB" sz="2400" b="0" kern="0" dirty="0">
                <a:latin typeface="Verdana" pitchFamily="34" charset="0"/>
                <a:ea typeface="Verdana" pitchFamily="34" charset="0"/>
                <a:cs typeface="Verdana" pitchFamily="34" charset="0"/>
              </a:rPr>
              <a:t>requisite of any comprehensive smoke-free strategy</a:t>
            </a:r>
            <a:endParaRPr lang="en-GB" sz="2400" b="0" kern="0" dirty="0" smtClean="0">
              <a:latin typeface="Verdana" pitchFamily="34" charset="0"/>
              <a:ea typeface="Verdana" pitchFamily="34" charset="0"/>
              <a:cs typeface="Verdana" pitchFamily="34" charset="0"/>
            </a:endParaRPr>
          </a:p>
          <a:p>
            <a:r>
              <a:rPr lang="en-GB" sz="2400" b="0" kern="0" dirty="0" smtClean="0">
                <a:latin typeface="Verdana" pitchFamily="34" charset="0"/>
                <a:ea typeface="Verdana" pitchFamily="34" charset="0"/>
                <a:cs typeface="Verdana" pitchFamily="34" charset="0"/>
              </a:rPr>
              <a:t>England likely to legislate in the near future with the hope that other UK countries will follow</a:t>
            </a:r>
            <a:endParaRPr lang="en-GB" sz="2400" b="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84568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Summary</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descr="http://www.blf.org.uk/DynamicImages/f058d29d-0ae3-4231-87b8-a2520107aceb/OG-Linda.jpg?width=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791" y="2564904"/>
            <a:ext cx="3970746" cy="2063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24466" t="35157" r="45885" b="31799"/>
          <a:stretch/>
        </p:blipFill>
        <p:spPr bwMode="auto">
          <a:xfrm>
            <a:off x="456974" y="2333398"/>
            <a:ext cx="4032448" cy="2526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4050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988"/>
            <a:ext cx="8488230" cy="1143000"/>
          </a:xfrm>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Acknowledgements &amp; Funding</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075" name="Content Placeholder 2"/>
          <p:cNvSpPr>
            <a:spLocks noGrp="1"/>
          </p:cNvSpPr>
          <p:nvPr>
            <p:ph idx="1"/>
          </p:nvPr>
        </p:nvSpPr>
        <p:spPr>
          <a:xfrm>
            <a:off x="5165573" y="1916832"/>
            <a:ext cx="3961135" cy="3384376"/>
          </a:xfrm>
        </p:spPr>
        <p:txBody>
          <a:bodyPr/>
          <a:lstStyle/>
          <a:p>
            <a:r>
              <a:rPr lang="en-GB" sz="2000" b="0" dirty="0" smtClean="0">
                <a:solidFill>
                  <a:srgbClr val="F8F8F8"/>
                </a:solidFill>
                <a:latin typeface="Verdana" pitchFamily="34" charset="0"/>
                <a:ea typeface="Verdana" pitchFamily="34" charset="0"/>
                <a:cs typeface="Verdana" pitchFamily="34" charset="0"/>
              </a:rPr>
              <a:t>Nottingham SFH Team</a:t>
            </a:r>
          </a:p>
          <a:p>
            <a:r>
              <a:rPr lang="en-GB" sz="2000" b="0" dirty="0" smtClean="0">
                <a:solidFill>
                  <a:srgbClr val="F8F8F8"/>
                </a:solidFill>
                <a:latin typeface="Verdana" pitchFamily="34" charset="0"/>
                <a:ea typeface="Verdana" pitchFamily="34" charset="0"/>
                <a:cs typeface="Verdana" pitchFamily="34" charset="0"/>
              </a:rPr>
              <a:t>New Leaf Nottingham City</a:t>
            </a:r>
          </a:p>
          <a:p>
            <a:r>
              <a:rPr lang="en-GB" sz="2000" b="0" dirty="0" smtClean="0">
                <a:solidFill>
                  <a:srgbClr val="F8F8F8"/>
                </a:solidFill>
                <a:latin typeface="Verdana" pitchFamily="34" charset="0"/>
                <a:ea typeface="Verdana" pitchFamily="34" charset="0"/>
                <a:cs typeface="Verdana" pitchFamily="34" charset="0"/>
              </a:rPr>
              <a:t>NCSCT team</a:t>
            </a:r>
          </a:p>
          <a:p>
            <a:r>
              <a:rPr lang="en-GB" sz="2000" b="0" dirty="0" smtClean="0">
                <a:solidFill>
                  <a:srgbClr val="F8F8F8"/>
                </a:solidFill>
                <a:latin typeface="Verdana" pitchFamily="34" charset="0"/>
                <a:ea typeface="Verdana" pitchFamily="34" charset="0"/>
                <a:cs typeface="Verdana" pitchFamily="34" charset="0"/>
              </a:rPr>
              <a:t>Exchange supplies</a:t>
            </a:r>
          </a:p>
          <a:p>
            <a:r>
              <a:rPr lang="en-GB" sz="2000" b="0" dirty="0" smtClean="0">
                <a:solidFill>
                  <a:srgbClr val="F8F8F8"/>
                </a:solidFill>
                <a:latin typeface="Verdana" pitchFamily="34" charset="0"/>
                <a:ea typeface="Verdana" pitchFamily="34" charset="0"/>
                <a:cs typeface="Verdana" pitchFamily="34" charset="0"/>
              </a:rPr>
              <a:t>Ann McNeill</a:t>
            </a:r>
          </a:p>
          <a:p>
            <a:r>
              <a:rPr lang="en-GB" sz="2000" b="0" dirty="0" smtClean="0">
                <a:solidFill>
                  <a:srgbClr val="F8F8F8"/>
                </a:solidFill>
                <a:latin typeface="Verdana" pitchFamily="34" charset="0"/>
                <a:ea typeface="Verdana" pitchFamily="34" charset="0"/>
                <a:cs typeface="Verdana" pitchFamily="34" charset="0"/>
              </a:rPr>
              <a:t>Amanda Farley</a:t>
            </a:r>
          </a:p>
          <a:p>
            <a:r>
              <a:rPr lang="en-GB" sz="2000" b="0" dirty="0" smtClean="0">
                <a:solidFill>
                  <a:srgbClr val="F8F8F8"/>
                </a:solidFill>
                <a:latin typeface="Verdana" pitchFamily="34" charset="0"/>
                <a:ea typeface="Verdana" pitchFamily="34" charset="0"/>
                <a:cs typeface="Verdana" pitchFamily="34" charset="0"/>
              </a:rPr>
              <a:t>Linda </a:t>
            </a:r>
            <a:r>
              <a:rPr lang="en-GB" sz="2000" b="0" dirty="0" err="1" smtClean="0">
                <a:solidFill>
                  <a:srgbClr val="F8F8F8"/>
                </a:solidFill>
                <a:latin typeface="Verdana" pitchFamily="34" charset="0"/>
                <a:ea typeface="Verdana" pitchFamily="34" charset="0"/>
                <a:cs typeface="Verdana" pitchFamily="34" charset="0"/>
              </a:rPr>
              <a:t>Bauld</a:t>
            </a:r>
            <a:endParaRPr lang="en-GB" sz="2000" b="0" dirty="0" smtClean="0">
              <a:solidFill>
                <a:srgbClr val="F8F8F8"/>
              </a:solidFill>
              <a:latin typeface="Verdana" pitchFamily="34" charset="0"/>
              <a:ea typeface="Verdana" pitchFamily="34" charset="0"/>
              <a:cs typeface="Verdana" pitchFamily="34" charset="0"/>
            </a:endParaRPr>
          </a:p>
          <a:p>
            <a:r>
              <a:rPr lang="en-GB" sz="2000" b="0" dirty="0" smtClean="0">
                <a:solidFill>
                  <a:srgbClr val="F8F8F8"/>
                </a:solidFill>
                <a:latin typeface="Verdana" pitchFamily="34" charset="0"/>
                <a:ea typeface="Verdana" pitchFamily="34" charset="0"/>
                <a:cs typeface="Verdana" pitchFamily="34" charset="0"/>
              </a:rPr>
              <a:t>Andy McEwen</a:t>
            </a:r>
          </a:p>
          <a:p>
            <a:r>
              <a:rPr lang="en-GB" sz="2000" b="0" dirty="0" smtClean="0">
                <a:solidFill>
                  <a:srgbClr val="F8F8F8"/>
                </a:solidFill>
                <a:latin typeface="Verdana" pitchFamily="34" charset="0"/>
                <a:ea typeface="Verdana" pitchFamily="34" charset="0"/>
                <a:cs typeface="Verdana" pitchFamily="34" charset="0"/>
              </a:rPr>
              <a:t>Jen Potts</a:t>
            </a:r>
            <a:endParaRPr lang="en-GB" sz="2000" b="0" dirty="0">
              <a:solidFill>
                <a:srgbClr val="F8F8F8"/>
              </a:solidFill>
              <a:latin typeface="Verdana" pitchFamily="34" charset="0"/>
              <a:ea typeface="Verdana" pitchFamily="34" charset="0"/>
              <a:cs typeface="Verdana" pitchFamily="34" charset="0"/>
            </a:endParaRPr>
          </a:p>
        </p:txBody>
      </p:sp>
      <p:sp>
        <p:nvSpPr>
          <p:cNvPr id="5" name="TextBox 4"/>
          <p:cNvSpPr txBox="1"/>
          <p:nvPr/>
        </p:nvSpPr>
        <p:spPr>
          <a:xfrm>
            <a:off x="251520" y="1182231"/>
            <a:ext cx="4681182" cy="5478423"/>
          </a:xfrm>
          <a:prstGeom prst="rect">
            <a:avLst/>
          </a:prstGeom>
          <a:noFill/>
        </p:spPr>
        <p:txBody>
          <a:bodyPr wrap="square" rtlCol="0">
            <a:spAutoFit/>
          </a:bodyPr>
          <a:lstStyle/>
          <a:p>
            <a:r>
              <a:rPr lang="en-GB" sz="1400" b="1" dirty="0" smtClean="0">
                <a:latin typeface="Verdana" panose="020B0604030504040204" pitchFamily="34" charset="0"/>
                <a:ea typeface="Verdana" panose="020B0604030504040204" pitchFamily="34" charset="0"/>
                <a:cs typeface="Verdana" panose="020B0604030504040204" pitchFamily="34" charset="0"/>
              </a:rPr>
              <a:t>Funding Sources</a:t>
            </a:r>
          </a:p>
          <a:p>
            <a:r>
              <a:rPr lang="en-GB" sz="1400" dirty="0" smtClean="0">
                <a:latin typeface="Verdana" panose="020B0604030504040204" pitchFamily="34" charset="0"/>
                <a:ea typeface="Verdana" panose="020B0604030504040204" pitchFamily="34" charset="0"/>
                <a:cs typeface="Verdana" panose="020B0604030504040204" pitchFamily="34" charset="0"/>
              </a:rPr>
              <a:t>Nottingham HCP Study:</a:t>
            </a:r>
          </a:p>
          <a:p>
            <a:r>
              <a:rPr lang="en-GB" sz="1400" dirty="0" smtClean="0">
                <a:latin typeface="Verdana" panose="020B0604030504040204" pitchFamily="34" charset="0"/>
                <a:ea typeface="Verdana" panose="020B0604030504040204" pitchFamily="34" charset="0"/>
                <a:cs typeface="Verdana" panose="020B0604030504040204" pitchFamily="34" charset="0"/>
              </a:rPr>
              <a:t>This talk summarises </a:t>
            </a:r>
            <a:r>
              <a:rPr lang="en-GB" sz="1400" dirty="0">
                <a:latin typeface="Verdana" panose="020B0604030504040204" pitchFamily="34" charset="0"/>
                <a:ea typeface="Verdana" panose="020B0604030504040204" pitchFamily="34" charset="0"/>
                <a:cs typeface="Verdana" panose="020B0604030504040204" pitchFamily="34" charset="0"/>
              </a:rPr>
              <a:t>independent research funded by the National Institute for Health Research (NIHR) under its Programme Grants for Applied Research Programme (RP-PG-0608-10020). The views expressed are those of the </a:t>
            </a:r>
            <a:r>
              <a:rPr lang="en-GB" sz="1400" dirty="0" smtClean="0">
                <a:latin typeface="Verdana" panose="020B0604030504040204" pitchFamily="34" charset="0"/>
                <a:ea typeface="Verdana" panose="020B0604030504040204" pitchFamily="34" charset="0"/>
                <a:cs typeface="Verdana" panose="020B0604030504040204" pitchFamily="34" charset="0"/>
              </a:rPr>
              <a:t>author </a:t>
            </a:r>
            <a:r>
              <a:rPr lang="en-GB" sz="1400" dirty="0">
                <a:latin typeface="Verdana" panose="020B0604030504040204" pitchFamily="34" charset="0"/>
                <a:ea typeface="Verdana" panose="020B0604030504040204" pitchFamily="34" charset="0"/>
                <a:cs typeface="Verdana" panose="020B0604030504040204" pitchFamily="34" charset="0"/>
              </a:rPr>
              <a:t>and not necessarily those of the NHS, the NIHR or the Department of Health</a:t>
            </a:r>
            <a:r>
              <a:rPr lang="en-GB" sz="1400" dirty="0" smtClean="0">
                <a:latin typeface="Verdana" panose="020B0604030504040204" pitchFamily="34" charset="0"/>
                <a:ea typeface="Verdana" panose="020B0604030504040204" pitchFamily="34" charset="0"/>
                <a:cs typeface="Verdana" panose="020B0604030504040204" pitchFamily="34" charset="0"/>
              </a:rPr>
              <a:t>.</a:t>
            </a:r>
          </a:p>
          <a:p>
            <a:endParaRPr lang="en-GB" sz="1400" baseline="0" dirty="0">
              <a:solidFill>
                <a:srgbClr val="F8F8F8"/>
              </a:solidFill>
              <a:latin typeface="Verdana" panose="020B0604030504040204" pitchFamily="34" charset="0"/>
              <a:ea typeface="Verdana" panose="020B0604030504040204" pitchFamily="34" charset="0"/>
              <a:cs typeface="Verdana" panose="020B0604030504040204" pitchFamily="34" charset="0"/>
            </a:endParaRPr>
          </a:p>
          <a:p>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NCSCT Training Module:</a:t>
            </a:r>
          </a:p>
          <a:p>
            <a:r>
              <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rPr>
              <a:t>The training module was developed as part of the </a:t>
            </a:r>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work of </a:t>
            </a:r>
            <a:r>
              <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rPr>
              <a:t>the National Centre for Smoking Cessation and </a:t>
            </a:r>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Training, which </a:t>
            </a:r>
            <a:r>
              <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rPr>
              <a:t>was funded by the Department of Health (</a:t>
            </a:r>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DOHT336/BSS/M </a:t>
            </a:r>
            <a:r>
              <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rPr>
              <a:t>award number 49945</a:t>
            </a:r>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a:t>
            </a:r>
          </a:p>
          <a:p>
            <a:endPar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endParaRPr>
          </a:p>
          <a:p>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Smoking in Cars Mapping Review:</a:t>
            </a:r>
          </a:p>
          <a:p>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This review was funded by a Department of Health Policy Research Programme grant </a:t>
            </a:r>
            <a:r>
              <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rPr>
              <a:t>(</a:t>
            </a:r>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034/0038).</a:t>
            </a:r>
          </a:p>
          <a:p>
            <a:endParaRPr lang="en-GB" sz="1400" baseline="0" dirty="0">
              <a:solidFill>
                <a:srgbClr val="F8F8F8"/>
              </a:solidFill>
              <a:latin typeface="Verdana" panose="020B0604030504040204" pitchFamily="34" charset="0"/>
              <a:ea typeface="Verdana" panose="020B0604030504040204" pitchFamily="34" charset="0"/>
              <a:cs typeface="Verdana" panose="020B0604030504040204" pitchFamily="34" charset="0"/>
            </a:endParaRPr>
          </a:p>
          <a:p>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YTPS Study:</a:t>
            </a:r>
          </a:p>
          <a:p>
            <a:r>
              <a:rPr lang="en-GB" sz="1400" dirty="0">
                <a:solidFill>
                  <a:srgbClr val="F8F8F8"/>
                </a:solidFill>
                <a:latin typeface="Verdana" panose="020B0604030504040204" pitchFamily="34" charset="0"/>
                <a:ea typeface="Verdana" panose="020B0604030504040204" pitchFamily="34" charset="0"/>
                <a:cs typeface="Verdana" panose="020B0604030504040204" pitchFamily="34" charset="0"/>
              </a:rPr>
              <a:t>This study was supported by Cancer Research UK </a:t>
            </a:r>
            <a:r>
              <a:rPr lang="en-GB" sz="14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(C312/A8721).</a:t>
            </a:r>
            <a:endParaRPr lang="en-GB" sz="1400" baseline="0" dirty="0">
              <a:solidFill>
                <a:srgbClr val="F8F8F8"/>
              </a:solidFill>
              <a:latin typeface="+mn-lt"/>
            </a:endParaRPr>
          </a:p>
        </p:txBody>
      </p:sp>
    </p:spTree>
    <p:extLst>
      <p:ext uri="{BB962C8B-B14F-4D97-AF65-F5344CB8AC3E}">
        <p14:creationId xmlns:p14="http://schemas.microsoft.com/office/powerpoint/2010/main" val="373363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1143000"/>
          </a:xfrm>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Background</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099" name="Content Placeholder 2"/>
          <p:cNvSpPr>
            <a:spLocks noGrp="1"/>
          </p:cNvSpPr>
          <p:nvPr>
            <p:ph idx="1"/>
          </p:nvPr>
        </p:nvSpPr>
        <p:spPr>
          <a:xfrm>
            <a:off x="457202" y="1428751"/>
            <a:ext cx="8258175" cy="4697413"/>
          </a:xfrm>
        </p:spPr>
        <p:txBody>
          <a:bodyPr/>
          <a:lstStyle/>
          <a:p>
            <a:pPr>
              <a:spcBef>
                <a:spcPct val="0"/>
              </a:spcBef>
            </a:pPr>
            <a:r>
              <a:rPr lang="en-GB" b="0" dirty="0" smtClean="0">
                <a:solidFill>
                  <a:srgbClr val="F8F8F8"/>
                </a:solidFill>
                <a:latin typeface="Verdana" pitchFamily="34" charset="0"/>
                <a:ea typeface="Verdana" pitchFamily="34" charset="0"/>
                <a:cs typeface="Verdana" pitchFamily="34" charset="0"/>
              </a:rPr>
              <a:t>Healthcare professionals (and others who engage with families) are in a unique position to offer support to smoking families</a:t>
            </a:r>
            <a:endParaRPr lang="en-GB" b="0" dirty="0">
              <a:solidFill>
                <a:srgbClr val="F8F8F8"/>
              </a:solidFill>
              <a:latin typeface="Verdana" pitchFamily="34" charset="0"/>
              <a:ea typeface="Verdana" pitchFamily="34" charset="0"/>
              <a:cs typeface="Verdana" pitchFamily="34" charset="0"/>
            </a:endParaRPr>
          </a:p>
          <a:p>
            <a:pPr lvl="1">
              <a:spcBef>
                <a:spcPct val="0"/>
              </a:spcBef>
            </a:pPr>
            <a:r>
              <a:rPr lang="en-GB" sz="2400" b="0" dirty="0">
                <a:solidFill>
                  <a:srgbClr val="F8F8F8"/>
                </a:solidFill>
                <a:latin typeface="Verdana" pitchFamily="34" charset="0"/>
                <a:ea typeface="Verdana" pitchFamily="34" charset="0"/>
                <a:cs typeface="Verdana" pitchFamily="34" charset="0"/>
              </a:rPr>
              <a:t>A</a:t>
            </a:r>
            <a:r>
              <a:rPr lang="en-GB" sz="2400" b="0" dirty="0" smtClean="0">
                <a:solidFill>
                  <a:srgbClr val="F8F8F8"/>
                </a:solidFill>
                <a:latin typeface="Verdana" pitchFamily="34" charset="0"/>
                <a:ea typeface="Verdana" pitchFamily="34" charset="0"/>
                <a:cs typeface="Verdana" pitchFamily="34" charset="0"/>
              </a:rPr>
              <a:t>ccept that SHS is harmful and believe that have a role to play</a:t>
            </a:r>
          </a:p>
          <a:p>
            <a:pPr lvl="1">
              <a:spcBef>
                <a:spcPct val="0"/>
              </a:spcBef>
            </a:pPr>
            <a:r>
              <a:rPr lang="en-GB" sz="2400" b="0" dirty="0" smtClean="0">
                <a:solidFill>
                  <a:srgbClr val="F8F8F8"/>
                </a:solidFill>
                <a:latin typeface="Verdana" pitchFamily="34" charset="0"/>
                <a:ea typeface="Verdana" pitchFamily="34" charset="0"/>
                <a:cs typeface="Verdana" pitchFamily="34" charset="0"/>
              </a:rPr>
              <a:t>Able </a:t>
            </a:r>
            <a:r>
              <a:rPr lang="en-GB" sz="2400" b="0" dirty="0">
                <a:solidFill>
                  <a:srgbClr val="F8F8F8"/>
                </a:solidFill>
                <a:latin typeface="Verdana" pitchFamily="34" charset="0"/>
                <a:ea typeface="Verdana" pitchFamily="34" charset="0"/>
                <a:cs typeface="Verdana" pitchFamily="34" charset="0"/>
              </a:rPr>
              <a:t>to raise the issue of </a:t>
            </a:r>
            <a:r>
              <a:rPr lang="en-GB" sz="2400" b="0" dirty="0" smtClean="0">
                <a:solidFill>
                  <a:srgbClr val="F8F8F8"/>
                </a:solidFill>
                <a:latin typeface="Verdana" pitchFamily="34" charset="0"/>
                <a:ea typeface="Verdana" pitchFamily="34" charset="0"/>
                <a:cs typeface="Verdana" pitchFamily="34" charset="0"/>
              </a:rPr>
              <a:t>SHS but lack </a:t>
            </a:r>
            <a:r>
              <a:rPr lang="en-GB" sz="2400" b="0" dirty="0">
                <a:solidFill>
                  <a:srgbClr val="F8F8F8"/>
                </a:solidFill>
                <a:latin typeface="Verdana" pitchFamily="34" charset="0"/>
                <a:ea typeface="Verdana" pitchFamily="34" charset="0"/>
                <a:cs typeface="Verdana" pitchFamily="34" charset="0"/>
              </a:rPr>
              <a:t>knowledge and skills, as well as confidence, in providing practical </a:t>
            </a:r>
            <a:r>
              <a:rPr lang="en-GB" sz="2400" b="0" dirty="0" smtClean="0">
                <a:solidFill>
                  <a:srgbClr val="F8F8F8"/>
                </a:solidFill>
                <a:latin typeface="Verdana" pitchFamily="34" charset="0"/>
                <a:ea typeface="Verdana" pitchFamily="34" charset="0"/>
                <a:cs typeface="Verdana" pitchFamily="34" charset="0"/>
              </a:rPr>
              <a:t>support</a:t>
            </a:r>
          </a:p>
          <a:p>
            <a:pPr lvl="1">
              <a:spcBef>
                <a:spcPct val="0"/>
              </a:spcBef>
            </a:pPr>
            <a:r>
              <a:rPr lang="en-GB" sz="2400" b="0" dirty="0" smtClean="0">
                <a:solidFill>
                  <a:srgbClr val="F8F8F8"/>
                </a:solidFill>
                <a:latin typeface="Verdana" pitchFamily="34" charset="0"/>
                <a:ea typeface="Verdana" pitchFamily="34" charset="0"/>
                <a:cs typeface="Verdana" pitchFamily="34" charset="0"/>
              </a:rPr>
              <a:t>Concern about damage to relationships</a:t>
            </a:r>
            <a:endParaRPr lang="en-GB" sz="2400" b="0" dirty="0">
              <a:solidFill>
                <a:srgbClr val="F8F8F8"/>
              </a:solidFill>
              <a:latin typeface="Verdana" pitchFamily="34" charset="0"/>
              <a:ea typeface="Verdana" pitchFamily="34" charset="0"/>
              <a:cs typeface="Verdana" pitchFamily="34" charset="0"/>
            </a:endParaRPr>
          </a:p>
        </p:txBody>
      </p:sp>
      <p:sp>
        <p:nvSpPr>
          <p:cNvPr id="4" name="Rectangle 3"/>
          <p:cNvSpPr/>
          <p:nvPr/>
        </p:nvSpPr>
        <p:spPr>
          <a:xfrm>
            <a:off x="2195736" y="6538792"/>
            <a:ext cx="6923559" cy="276999"/>
          </a:xfrm>
          <a:prstGeom prst="rect">
            <a:avLst/>
          </a:prstGeom>
        </p:spPr>
        <p:txBody>
          <a:bodyPr wrap="square">
            <a:spAutoFit/>
          </a:bodyPr>
          <a:lstStyle/>
          <a:p>
            <a:pPr marL="0" lvl="1" algn="r"/>
            <a:r>
              <a:rPr lang="en-GB" sz="1200" dirty="0" smtClean="0">
                <a:latin typeface="Verdana" pitchFamily="34" charset="0"/>
                <a:ea typeface="Verdana" pitchFamily="34" charset="0"/>
                <a:cs typeface="Verdana" pitchFamily="34" charset="0"/>
              </a:rPr>
              <a:t>Richie et al. (2009, 2013); ASH Scotland, (2010); Jones et al. </a:t>
            </a:r>
            <a:r>
              <a:rPr lang="en-GB" sz="1200" dirty="0">
                <a:latin typeface="Verdana" pitchFamily="34" charset="0"/>
                <a:ea typeface="Verdana" pitchFamily="34" charset="0"/>
                <a:cs typeface="Verdana" pitchFamily="34" charset="0"/>
              </a:rPr>
              <a:t>Unpublished </a:t>
            </a:r>
            <a:r>
              <a:rPr lang="en-GB" sz="1200" dirty="0" smtClean="0">
                <a:latin typeface="Verdana" pitchFamily="34" charset="0"/>
                <a:ea typeface="Verdana" pitchFamily="34" charset="0"/>
                <a:cs typeface="Verdana" pitchFamily="34" charset="0"/>
              </a:rPr>
              <a:t>data</a:t>
            </a:r>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0514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en-GB" sz="2800" b="1" i="0" u="none" strike="noStrike" cap="none" normalizeH="0" baseline="0" dirty="0" smtClean="0">
              <a:ln>
                <a:noFill/>
              </a:ln>
              <a:solidFill>
                <a:schemeClr val="tx1"/>
              </a:solidFill>
              <a:effectLst/>
              <a:latin typeface="Arial" charset="0"/>
            </a:endParaRPr>
          </a:p>
        </p:txBody>
      </p:sp>
      <p:sp>
        <p:nvSpPr>
          <p:cNvPr id="25" name="Title 1"/>
          <p:cNvSpPr>
            <a:spLocks noGrp="1"/>
          </p:cNvSpPr>
          <p:nvPr>
            <p:ph type="title"/>
          </p:nvPr>
        </p:nvSpPr>
        <p:spPr>
          <a:xfrm>
            <a:off x="251520" y="0"/>
            <a:ext cx="8229600" cy="1143000"/>
          </a:xfrm>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The need for SHS training</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6" name="Rectangle 5"/>
          <p:cNvSpPr/>
          <p:nvPr/>
        </p:nvSpPr>
        <p:spPr>
          <a:xfrm>
            <a:off x="279333" y="1181943"/>
            <a:ext cx="8531820" cy="1569660"/>
          </a:xfrm>
          <a:prstGeom prst="rect">
            <a:avLst/>
          </a:prstGeom>
        </p:spPr>
        <p:txBody>
          <a:bodyPr wrap="square">
            <a:spAutoFit/>
          </a:bodyPr>
          <a:lstStyle/>
          <a:p>
            <a:pPr marL="342900" lvl="0" indent="-342900">
              <a:buClr>
                <a:srgbClr val="CCFFFF"/>
              </a:buClr>
              <a:buSzPct val="80000"/>
              <a:buFont typeface="Wingdings" pitchFamily="2" charset="2"/>
              <a:buChar char="o"/>
            </a:pPr>
            <a:r>
              <a:rPr lang="en-GB" sz="2400" kern="0" dirty="0" smtClean="0">
                <a:solidFill>
                  <a:srgbClr val="F8F8F8"/>
                </a:solidFill>
                <a:latin typeface="Verdana" pitchFamily="34" charset="0"/>
                <a:ea typeface="Verdana" pitchFamily="34" charset="0"/>
                <a:cs typeface="Verdana" pitchFamily="34" charset="0"/>
              </a:rPr>
              <a:t>A lack </a:t>
            </a:r>
            <a:r>
              <a:rPr lang="en-GB" sz="2400" kern="0" dirty="0">
                <a:solidFill>
                  <a:srgbClr val="F8F8F8"/>
                </a:solidFill>
                <a:latin typeface="Verdana" pitchFamily="34" charset="0"/>
                <a:ea typeface="Verdana" pitchFamily="34" charset="0"/>
                <a:cs typeface="Verdana" pitchFamily="34" charset="0"/>
              </a:rPr>
              <a:t>of training </a:t>
            </a:r>
            <a:r>
              <a:rPr lang="en-GB" sz="2400" kern="0" dirty="0" smtClean="0">
                <a:solidFill>
                  <a:srgbClr val="F8F8F8"/>
                </a:solidFill>
                <a:latin typeface="Verdana" pitchFamily="34" charset="0"/>
                <a:ea typeface="Verdana" pitchFamily="34" charset="0"/>
                <a:cs typeface="Verdana" pitchFamily="34" charset="0"/>
              </a:rPr>
              <a:t>is the primary </a:t>
            </a:r>
            <a:r>
              <a:rPr lang="en-GB" sz="2400" kern="0" dirty="0">
                <a:solidFill>
                  <a:srgbClr val="F8F8F8"/>
                </a:solidFill>
                <a:latin typeface="Verdana" pitchFamily="34" charset="0"/>
                <a:ea typeface="Verdana" pitchFamily="34" charset="0"/>
                <a:cs typeface="Verdana" pitchFamily="34" charset="0"/>
              </a:rPr>
              <a:t>barrier </a:t>
            </a:r>
            <a:r>
              <a:rPr lang="en-GB" sz="2400" kern="0" dirty="0" smtClean="0">
                <a:solidFill>
                  <a:srgbClr val="F8F8F8"/>
                </a:solidFill>
                <a:latin typeface="Verdana" pitchFamily="34" charset="0"/>
                <a:ea typeface="Verdana" pitchFamily="34" charset="0"/>
                <a:cs typeface="Verdana" pitchFamily="34" charset="0"/>
              </a:rPr>
              <a:t>to raising the issue of SHS</a:t>
            </a:r>
          </a:p>
          <a:p>
            <a:pPr marL="342900" lvl="0" indent="-342900">
              <a:buClr>
                <a:srgbClr val="CCFFFF"/>
              </a:buClr>
              <a:buSzPct val="80000"/>
              <a:buFont typeface="Wingdings" pitchFamily="2" charset="2"/>
              <a:buChar char="o"/>
            </a:pPr>
            <a:r>
              <a:rPr lang="en-GB" sz="2400" kern="0" dirty="0" smtClean="0">
                <a:solidFill>
                  <a:srgbClr val="F8F8F8"/>
                </a:solidFill>
                <a:latin typeface="Verdana" pitchFamily="34" charset="0"/>
                <a:ea typeface="Verdana" pitchFamily="34" charset="0"/>
                <a:cs typeface="Verdana" pitchFamily="34" charset="0"/>
              </a:rPr>
              <a:t>Confidence in raising the issue is higher for HCPs who have received formal training</a:t>
            </a:r>
          </a:p>
        </p:txBody>
      </p:sp>
      <p:sp>
        <p:nvSpPr>
          <p:cNvPr id="19" name="Rectangle 18"/>
          <p:cNvSpPr/>
          <p:nvPr/>
        </p:nvSpPr>
        <p:spPr>
          <a:xfrm>
            <a:off x="3131840" y="6538792"/>
            <a:ext cx="5987455" cy="276999"/>
          </a:xfrm>
          <a:prstGeom prst="rect">
            <a:avLst/>
          </a:prstGeom>
        </p:spPr>
        <p:txBody>
          <a:bodyPr wrap="square">
            <a:spAutoFit/>
          </a:bodyPr>
          <a:lstStyle/>
          <a:p>
            <a:pPr marL="0" lvl="1" algn="r"/>
            <a:r>
              <a:rPr lang="en-GB" sz="1200" dirty="0" smtClean="0">
                <a:latin typeface="Verdana" pitchFamily="34" charset="0"/>
                <a:ea typeface="Verdana" pitchFamily="34" charset="0"/>
                <a:cs typeface="Verdana" pitchFamily="34" charset="0"/>
              </a:rPr>
              <a:t>Richie et al. (2009); ASH Scotland, (2010); Jones et al. </a:t>
            </a:r>
            <a:r>
              <a:rPr lang="en-GB" sz="1200" dirty="0">
                <a:latin typeface="Verdana" pitchFamily="34" charset="0"/>
                <a:ea typeface="Verdana" pitchFamily="34" charset="0"/>
                <a:cs typeface="Verdana" pitchFamily="34" charset="0"/>
              </a:rPr>
              <a:t>Unpublished </a:t>
            </a:r>
            <a:r>
              <a:rPr lang="en-GB" sz="1200" dirty="0" smtClean="0">
                <a:latin typeface="Verdana" pitchFamily="34" charset="0"/>
                <a:ea typeface="Verdana" pitchFamily="34" charset="0"/>
                <a:cs typeface="Verdana" pitchFamily="34" charset="0"/>
              </a:rPr>
              <a:t>data</a:t>
            </a:r>
            <a:endParaRPr lang="en-US" sz="1200" dirty="0">
              <a:latin typeface="Verdana" pitchFamily="34" charset="0"/>
              <a:ea typeface="Verdana" pitchFamily="34" charset="0"/>
              <a:cs typeface="Verdana" pitchFamily="34" charset="0"/>
            </a:endParaRPr>
          </a:p>
        </p:txBody>
      </p:sp>
      <p:grpSp>
        <p:nvGrpSpPr>
          <p:cNvPr id="2" name="Group 1"/>
          <p:cNvGrpSpPr/>
          <p:nvPr/>
        </p:nvGrpSpPr>
        <p:grpSpPr>
          <a:xfrm>
            <a:off x="727451" y="2894857"/>
            <a:ext cx="7689098" cy="3159477"/>
            <a:chOff x="928164" y="2894857"/>
            <a:chExt cx="7689098" cy="3159477"/>
          </a:xfrm>
        </p:grpSpPr>
        <p:sp>
          <p:nvSpPr>
            <p:cNvPr id="15" name="Rectangular Callout 14"/>
            <p:cNvSpPr/>
            <p:nvPr/>
          </p:nvSpPr>
          <p:spPr>
            <a:xfrm>
              <a:off x="928164" y="2894857"/>
              <a:ext cx="3617079" cy="3139321"/>
            </a:xfrm>
            <a:prstGeom prst="wedgeRectCallout">
              <a:avLst>
                <a:gd name="adj1" fmla="val -21655"/>
                <a:gd name="adj2" fmla="val 5837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 feel I need a bit more training around </a:t>
              </a:r>
              <a:r>
                <a:rPr lang="en-GB"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it [raising the issue of SHS] </a:t>
              </a: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because I'm only going on the basis of information that I’ve read and aware of and picked up in </a:t>
              </a:r>
              <a:r>
                <a:rPr lang="en-GB"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in-house </a:t>
              </a: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briefings, but I’d like to attend training so I know exactly what I'm talking and discussing </a:t>
              </a:r>
              <a:r>
                <a:rPr lang="en-GB"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to parents” (SK64)</a:t>
              </a:r>
              <a:endPar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ular Callout 7"/>
            <p:cNvSpPr/>
            <p:nvPr/>
          </p:nvSpPr>
          <p:spPr>
            <a:xfrm>
              <a:off x="5004048" y="2915013"/>
              <a:ext cx="3613214" cy="3139321"/>
            </a:xfrm>
            <a:prstGeom prst="wedgeRectCallout">
              <a:avLst>
                <a:gd name="adj1" fmla="val -21655"/>
                <a:gd name="adj2" fmla="val 5837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Aft>
                  <a:spcPts val="0"/>
                </a:spcAft>
                <a:defRPr/>
              </a:pPr>
              <a:r>
                <a:rPr lang="en-GB"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“Honestly speaking, I can’t remember ever receiving any formal training regarding smoking [and SHS]. Maybe a talk from a [local stop smoking service] advisor, but that, I’m just suggesting maybe. Most of my training came from learning from other midwives as part of being a student…” (AC245)</a:t>
              </a:r>
              <a:endPar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192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p:spPr>
        <p:txBody>
          <a:bodyPr/>
          <a:lstStyle/>
          <a:p>
            <a:pPr>
              <a:defRPr/>
            </a:pPr>
            <a:r>
              <a:rPr lang="en-GB" sz="3600" b="1" dirty="0" smtClean="0">
                <a:solidFill>
                  <a:srgbClr val="B7FC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Very brief advice for SHS</a:t>
            </a:r>
            <a:endParaRPr lang="en-GB" sz="3600" b="1" dirty="0">
              <a:solidFill>
                <a:srgbClr val="B7FC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6" name="TextBox 5"/>
          <p:cNvSpPr txBox="1"/>
          <p:nvPr/>
        </p:nvSpPr>
        <p:spPr>
          <a:xfrm>
            <a:off x="443055" y="5157192"/>
            <a:ext cx="3744416" cy="1015663"/>
          </a:xfrm>
          <a:prstGeom prst="rect">
            <a:avLst/>
          </a:prstGeom>
          <a:solidFill>
            <a:schemeClr val="accent6">
              <a:lumMod val="25000"/>
            </a:schemeClr>
          </a:solidFill>
          <a:ln>
            <a:solidFill>
              <a:srgbClr val="F8F8F8"/>
            </a:solidFill>
          </a:ln>
        </p:spPr>
        <p:txBody>
          <a:bodyPr wrap="square" rtlCol="0">
            <a:spAutoFit/>
          </a:bodyPr>
          <a:lstStyle/>
          <a:p>
            <a:pPr algn="ctr"/>
            <a:r>
              <a:rPr lang="en-GB" sz="20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As of 1</a:t>
            </a:r>
            <a:r>
              <a:rPr lang="en-GB" sz="2000" baseline="300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st</a:t>
            </a:r>
            <a:r>
              <a:rPr lang="en-GB" sz="20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 March 2014 </a:t>
            </a:r>
          </a:p>
          <a:p>
            <a:pPr algn="ctr"/>
            <a:r>
              <a:rPr lang="en-GB" sz="20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20578</a:t>
            </a:r>
            <a:r>
              <a:rPr lang="en-GB" sz="2000" b="1" dirty="0" smtClean="0">
                <a:solidFill>
                  <a:srgbClr val="F8F8F8"/>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GB" sz="2000" dirty="0" smtClean="0">
                <a:solidFill>
                  <a:srgbClr val="F8F8F8"/>
                </a:solidFill>
                <a:latin typeface="Verdana" panose="020B0604030504040204" pitchFamily="34" charset="0"/>
                <a:ea typeface="Verdana" panose="020B0604030504040204" pitchFamily="34" charset="0"/>
                <a:cs typeface="Verdana" panose="020B0604030504040204" pitchFamily="34" charset="0"/>
              </a:rPr>
              <a:t>HCPs had accessed the module webpage</a:t>
            </a:r>
          </a:p>
        </p:txBody>
      </p:sp>
      <p:sp>
        <p:nvSpPr>
          <p:cNvPr id="8" name="Rectangle 7"/>
          <p:cNvSpPr/>
          <p:nvPr/>
        </p:nvSpPr>
        <p:spPr>
          <a:xfrm>
            <a:off x="139542" y="1440071"/>
            <a:ext cx="8872744" cy="3477875"/>
          </a:xfrm>
          <a:prstGeom prst="rect">
            <a:avLst/>
          </a:prstGeom>
        </p:spPr>
        <p:txBody>
          <a:bodyPr wrap="square">
            <a:spAutoFit/>
          </a:bodyPr>
          <a:lstStyle/>
          <a:p>
            <a:pPr marL="342900" lvl="0" indent="-342900">
              <a:buClr>
                <a:srgbClr val="CCFFFF"/>
              </a:buClr>
              <a:buSzPct val="80000"/>
              <a:buFont typeface="Wingdings" pitchFamily="2" charset="2"/>
              <a:buChar char="o"/>
            </a:pPr>
            <a:r>
              <a:rPr lang="en-GB" sz="2800" kern="0" dirty="0" smtClean="0">
                <a:solidFill>
                  <a:srgbClr val="F8F8F8"/>
                </a:solidFill>
                <a:latin typeface="Verdana" pitchFamily="34" charset="0"/>
                <a:ea typeface="Verdana" pitchFamily="34" charset="0"/>
                <a:cs typeface="Verdana" pitchFamily="34" charset="0"/>
              </a:rPr>
              <a:t>Free online training module</a:t>
            </a:r>
          </a:p>
          <a:p>
            <a:pPr marL="742950" lvl="1" indent="-285750">
              <a:buClr>
                <a:srgbClr val="CCFFFF"/>
              </a:buClr>
              <a:buFontTx/>
              <a:buChar char="–"/>
            </a:pPr>
            <a:r>
              <a:rPr lang="en-GB" sz="2400" kern="0" dirty="0" smtClean="0">
                <a:solidFill>
                  <a:srgbClr val="F8F8F8"/>
                </a:solidFill>
                <a:latin typeface="Verdana" pitchFamily="34" charset="0"/>
                <a:ea typeface="Verdana" pitchFamily="34" charset="0"/>
                <a:cs typeface="Verdana" pitchFamily="34" charset="0"/>
              </a:rPr>
              <a:t>30 minutes to complete</a:t>
            </a:r>
          </a:p>
          <a:p>
            <a:pPr marL="742950" lvl="1" indent="-285750">
              <a:buClr>
                <a:srgbClr val="CCFFFF"/>
              </a:buClr>
              <a:buFontTx/>
              <a:buChar char="–"/>
            </a:pPr>
            <a:r>
              <a:rPr lang="en-GB" sz="2400" kern="0" dirty="0" smtClean="0">
                <a:solidFill>
                  <a:srgbClr val="F8F8F8"/>
                </a:solidFill>
                <a:latin typeface="Verdana" pitchFamily="34" charset="0"/>
                <a:ea typeface="Verdana" pitchFamily="34" charset="0"/>
                <a:cs typeface="Verdana" pitchFamily="34" charset="0"/>
              </a:rPr>
              <a:t>call to action promotional film</a:t>
            </a:r>
          </a:p>
          <a:p>
            <a:pPr marL="742950" lvl="1" indent="-285750">
              <a:buClr>
                <a:srgbClr val="CCFFFF"/>
              </a:buClr>
              <a:buFontTx/>
              <a:buChar char="–"/>
            </a:pPr>
            <a:r>
              <a:rPr lang="en-GB" sz="2400" kern="0" dirty="0">
                <a:solidFill>
                  <a:srgbClr val="F8F8F8"/>
                </a:solidFill>
                <a:latin typeface="Verdana" pitchFamily="34" charset="0"/>
                <a:ea typeface="Verdana" pitchFamily="34" charset="0"/>
                <a:cs typeface="Verdana" pitchFamily="34" charset="0"/>
              </a:rPr>
              <a:t>presentation of key facts, figures and strategies to help build knowledge and </a:t>
            </a:r>
            <a:r>
              <a:rPr lang="en-GB" sz="2400" kern="0" dirty="0" smtClean="0">
                <a:solidFill>
                  <a:srgbClr val="F8F8F8"/>
                </a:solidFill>
                <a:latin typeface="Verdana" pitchFamily="34" charset="0"/>
                <a:ea typeface="Verdana" pitchFamily="34" charset="0"/>
                <a:cs typeface="Verdana" pitchFamily="34" charset="0"/>
              </a:rPr>
              <a:t>skills</a:t>
            </a:r>
          </a:p>
          <a:p>
            <a:pPr marL="742950" lvl="1" indent="-285750">
              <a:buClr>
                <a:srgbClr val="CCFFFF"/>
              </a:buClr>
              <a:buFontTx/>
              <a:buChar char="–"/>
            </a:pPr>
            <a:r>
              <a:rPr lang="en-GB" sz="2400" kern="0" dirty="0" smtClean="0">
                <a:solidFill>
                  <a:srgbClr val="F8F8F8"/>
                </a:solidFill>
                <a:latin typeface="Verdana" pitchFamily="34" charset="0"/>
                <a:ea typeface="Verdana" pitchFamily="34" charset="0"/>
                <a:cs typeface="Verdana" pitchFamily="34" charset="0"/>
              </a:rPr>
              <a:t>short </a:t>
            </a:r>
            <a:r>
              <a:rPr lang="en-GB" sz="2400" kern="0" dirty="0">
                <a:solidFill>
                  <a:srgbClr val="F8F8F8"/>
                </a:solidFill>
                <a:latin typeface="Verdana" pitchFamily="34" charset="0"/>
                <a:ea typeface="Verdana" pitchFamily="34" charset="0"/>
                <a:cs typeface="Verdana" pitchFamily="34" charset="0"/>
              </a:rPr>
              <a:t>film clips </a:t>
            </a:r>
            <a:r>
              <a:rPr lang="en-GB" sz="2400" kern="0" dirty="0" smtClean="0">
                <a:solidFill>
                  <a:srgbClr val="F8F8F8"/>
                </a:solidFill>
                <a:latin typeface="Verdana" pitchFamily="34" charset="0"/>
                <a:ea typeface="Verdana" pitchFamily="34" charset="0"/>
                <a:cs typeface="Verdana" pitchFamily="34" charset="0"/>
              </a:rPr>
              <a:t>(role plays) of VBA elements (Ask, Advise and Act)</a:t>
            </a:r>
          </a:p>
          <a:p>
            <a:pPr marL="742950" lvl="1" indent="-285750">
              <a:buClr>
                <a:srgbClr val="CCFFFF"/>
              </a:buClr>
              <a:buFontTx/>
              <a:buChar char="–"/>
            </a:pPr>
            <a:r>
              <a:rPr lang="en-GB" sz="2400" kern="0" dirty="0" smtClean="0">
                <a:solidFill>
                  <a:srgbClr val="F8F8F8"/>
                </a:solidFill>
                <a:latin typeface="Verdana" pitchFamily="34" charset="0"/>
                <a:ea typeface="Verdana" pitchFamily="34" charset="0"/>
                <a:cs typeface="Verdana" pitchFamily="34" charset="0"/>
              </a:rPr>
              <a:t>MCQ assessment &amp;</a:t>
            </a:r>
          </a:p>
          <a:p>
            <a:pPr lvl="1">
              <a:buClr>
                <a:srgbClr val="CCFFFF"/>
              </a:buClr>
            </a:pPr>
            <a:r>
              <a:rPr lang="en-GB" sz="2400" kern="0" dirty="0" smtClean="0">
                <a:solidFill>
                  <a:srgbClr val="F8F8F8"/>
                </a:solidFill>
                <a:latin typeface="Verdana" pitchFamily="34" charset="0"/>
                <a:ea typeface="Verdana" pitchFamily="34" charset="0"/>
                <a:cs typeface="Verdana" pitchFamily="34" charset="0"/>
              </a:rPr>
              <a:t>   certificate</a:t>
            </a:r>
          </a:p>
        </p:txBody>
      </p:sp>
      <p:pic>
        <p:nvPicPr>
          <p:cNvPr id="10" name="Picture 9"/>
          <p:cNvPicPr>
            <a:picLocks noChangeAspect="1"/>
          </p:cNvPicPr>
          <p:nvPr/>
        </p:nvPicPr>
        <p:blipFill rotWithShape="1">
          <a:blip r:embed="rId3"/>
          <a:srcRect l="11372" t="9545" r="10690" b="5681"/>
          <a:stretch/>
        </p:blipFill>
        <p:spPr bwMode="auto">
          <a:xfrm>
            <a:off x="4924990" y="4221088"/>
            <a:ext cx="4087296" cy="24987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525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Element one: ASK</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8" name="TextBox 7"/>
          <p:cNvSpPr txBox="1"/>
          <p:nvPr/>
        </p:nvSpPr>
        <p:spPr>
          <a:xfrm>
            <a:off x="467544" y="4293098"/>
            <a:ext cx="2592288" cy="1200329"/>
          </a:xfrm>
          <a:prstGeom prst="rect">
            <a:avLst/>
          </a:prstGeom>
          <a:noFill/>
          <a:ln>
            <a:solidFill>
              <a:srgbClr val="F8F8F8"/>
            </a:solidFill>
          </a:ln>
        </p:spPr>
        <p:txBody>
          <a:bodyPr wrap="square" rtlCol="0">
            <a:spAutoFit/>
          </a:bodyPr>
          <a:lstStyle/>
          <a:p>
            <a:pPr algn="ctr"/>
            <a:r>
              <a:rPr lang="en-GB" sz="2400" dirty="0" smtClean="0">
                <a:solidFill>
                  <a:srgbClr val="F8F8F8"/>
                </a:solidFill>
                <a:latin typeface="+mn-lt"/>
              </a:rPr>
              <a:t>(1) Establish who smokes in the home</a:t>
            </a:r>
            <a:endParaRPr lang="en-GB" sz="2400" dirty="0">
              <a:solidFill>
                <a:srgbClr val="F8F8F8"/>
              </a:solidFill>
              <a:latin typeface="+mn-lt"/>
            </a:endParaRPr>
          </a:p>
        </p:txBody>
      </p:sp>
      <p:sp>
        <p:nvSpPr>
          <p:cNvPr id="9" name="TextBox 8"/>
          <p:cNvSpPr txBox="1"/>
          <p:nvPr/>
        </p:nvSpPr>
        <p:spPr>
          <a:xfrm>
            <a:off x="3334459" y="4293098"/>
            <a:ext cx="2592288" cy="830997"/>
          </a:xfrm>
          <a:prstGeom prst="rect">
            <a:avLst/>
          </a:prstGeom>
          <a:noFill/>
          <a:ln>
            <a:solidFill>
              <a:srgbClr val="F8F8F8"/>
            </a:solidFill>
          </a:ln>
        </p:spPr>
        <p:txBody>
          <a:bodyPr wrap="square" rtlCol="0">
            <a:spAutoFit/>
          </a:bodyPr>
          <a:lstStyle/>
          <a:p>
            <a:pPr algn="ctr"/>
            <a:r>
              <a:rPr lang="en-GB" sz="2400" dirty="0" smtClean="0">
                <a:solidFill>
                  <a:srgbClr val="F8F8F8"/>
                </a:solidFill>
                <a:latin typeface="+mn-lt"/>
              </a:rPr>
              <a:t>(2) …where smoking happens</a:t>
            </a:r>
            <a:endParaRPr lang="en-GB" sz="2400" dirty="0">
              <a:solidFill>
                <a:srgbClr val="F8F8F8"/>
              </a:solidFill>
              <a:latin typeface="+mn-lt"/>
            </a:endParaRPr>
          </a:p>
        </p:txBody>
      </p:sp>
      <p:sp>
        <p:nvSpPr>
          <p:cNvPr id="10" name="TextBox 9"/>
          <p:cNvSpPr txBox="1"/>
          <p:nvPr/>
        </p:nvSpPr>
        <p:spPr>
          <a:xfrm>
            <a:off x="6196923" y="4293098"/>
            <a:ext cx="2592288" cy="1200329"/>
          </a:xfrm>
          <a:prstGeom prst="rect">
            <a:avLst/>
          </a:prstGeom>
          <a:noFill/>
          <a:ln>
            <a:solidFill>
              <a:srgbClr val="F8F8F8"/>
            </a:solidFill>
          </a:ln>
        </p:spPr>
        <p:txBody>
          <a:bodyPr wrap="square" rtlCol="0">
            <a:spAutoFit/>
          </a:bodyPr>
          <a:lstStyle/>
          <a:p>
            <a:pPr algn="ctr"/>
            <a:r>
              <a:rPr lang="en-GB" sz="2400" dirty="0" smtClean="0">
                <a:solidFill>
                  <a:srgbClr val="F8F8F8"/>
                </a:solidFill>
                <a:latin typeface="+mn-lt"/>
              </a:rPr>
              <a:t>(3) …and if these rules ever  change</a:t>
            </a:r>
            <a:endParaRPr lang="en-GB" sz="2400" dirty="0">
              <a:solidFill>
                <a:srgbClr val="F8F8F8"/>
              </a:solidFill>
              <a:latin typeface="+mn-lt"/>
            </a:endParaRPr>
          </a:p>
        </p:txBody>
      </p:sp>
    </p:spTree>
    <p:extLst>
      <p:ext uri="{BB962C8B-B14F-4D97-AF65-F5344CB8AC3E}">
        <p14:creationId xmlns:p14="http://schemas.microsoft.com/office/powerpoint/2010/main" val="425650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Element two: ADVISE</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TextBox 3"/>
          <p:cNvSpPr txBox="1"/>
          <p:nvPr/>
        </p:nvSpPr>
        <p:spPr>
          <a:xfrm>
            <a:off x="6124482" y="2337555"/>
            <a:ext cx="2664296" cy="3046988"/>
          </a:xfrm>
          <a:prstGeom prst="rect">
            <a:avLst/>
          </a:prstGeom>
          <a:noFill/>
          <a:ln>
            <a:solidFill>
              <a:srgbClr val="F8F8F8"/>
            </a:solidFill>
          </a:ln>
        </p:spPr>
        <p:txBody>
          <a:bodyPr wrap="square" rtlCol="0">
            <a:spAutoFit/>
          </a:bodyPr>
          <a:lstStyle/>
          <a:p>
            <a:r>
              <a:rPr lang="en-GB" sz="2400" dirty="0" smtClean="0">
                <a:solidFill>
                  <a:srgbClr val="F8F8F8"/>
                </a:solidFill>
                <a:latin typeface="+mn-lt"/>
              </a:rPr>
              <a:t>Explain </a:t>
            </a:r>
            <a:r>
              <a:rPr lang="en-GB" sz="2400" dirty="0">
                <a:solidFill>
                  <a:srgbClr val="F8F8F8"/>
                </a:solidFill>
                <a:latin typeface="+mn-lt"/>
              </a:rPr>
              <a:t>the benefits of reducing children’s exposure to </a:t>
            </a:r>
            <a:r>
              <a:rPr lang="en-GB" sz="2400" dirty="0" smtClean="0">
                <a:solidFill>
                  <a:srgbClr val="F8F8F8"/>
                </a:solidFill>
                <a:latin typeface="+mn-lt"/>
              </a:rPr>
              <a:t>SHS and </a:t>
            </a:r>
            <a:r>
              <a:rPr lang="en-GB" sz="2400" dirty="0">
                <a:solidFill>
                  <a:srgbClr val="F8F8F8"/>
                </a:solidFill>
                <a:latin typeface="+mn-lt"/>
              </a:rPr>
              <a:t>that there is help available </a:t>
            </a:r>
            <a:r>
              <a:rPr lang="en-GB" sz="2400" dirty="0" smtClean="0">
                <a:solidFill>
                  <a:srgbClr val="F8F8F8"/>
                </a:solidFill>
                <a:latin typeface="+mn-lt"/>
              </a:rPr>
              <a:t>to achieve </a:t>
            </a:r>
            <a:r>
              <a:rPr lang="en-GB" sz="2400" dirty="0">
                <a:solidFill>
                  <a:srgbClr val="F8F8F8"/>
                </a:solidFill>
                <a:latin typeface="+mn-lt"/>
              </a:rPr>
              <a:t>this</a:t>
            </a:r>
          </a:p>
        </p:txBody>
      </p:sp>
    </p:spTree>
    <p:extLst>
      <p:ext uri="{BB962C8B-B14F-4D97-AF65-F5344CB8AC3E}">
        <p14:creationId xmlns:p14="http://schemas.microsoft.com/office/powerpoint/2010/main" val="75850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Element three: ACT</a:t>
            </a:r>
            <a:endParaRPr lang="en-GB" sz="36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5" name="TextBox 4"/>
          <p:cNvSpPr txBox="1"/>
          <p:nvPr/>
        </p:nvSpPr>
        <p:spPr>
          <a:xfrm>
            <a:off x="899593" y="5229202"/>
            <a:ext cx="3528053" cy="461665"/>
          </a:xfrm>
          <a:prstGeom prst="rect">
            <a:avLst/>
          </a:prstGeom>
          <a:noFill/>
          <a:ln>
            <a:solidFill>
              <a:srgbClr val="F8F8F8"/>
            </a:solidFill>
          </a:ln>
        </p:spPr>
        <p:txBody>
          <a:bodyPr wrap="square" rtlCol="0">
            <a:spAutoFit/>
          </a:bodyPr>
          <a:lstStyle/>
          <a:p>
            <a:pPr algn="ctr"/>
            <a:r>
              <a:rPr lang="en-GB" sz="2400" dirty="0" smtClean="0">
                <a:solidFill>
                  <a:srgbClr val="F8F8F8"/>
                </a:solidFill>
                <a:latin typeface="+mn-lt"/>
              </a:rPr>
              <a:t>Facilitator example</a:t>
            </a:r>
            <a:endParaRPr lang="en-GB" sz="2400" dirty="0">
              <a:solidFill>
                <a:srgbClr val="F8F8F8"/>
              </a:solidFill>
              <a:latin typeface="+mn-lt"/>
            </a:endParaRPr>
          </a:p>
        </p:txBody>
      </p:sp>
      <p:sp>
        <p:nvSpPr>
          <p:cNvPr id="6" name="TextBox 5"/>
          <p:cNvSpPr txBox="1"/>
          <p:nvPr/>
        </p:nvSpPr>
        <p:spPr>
          <a:xfrm>
            <a:off x="4730367" y="5229202"/>
            <a:ext cx="3528053" cy="461665"/>
          </a:xfrm>
          <a:prstGeom prst="rect">
            <a:avLst/>
          </a:prstGeom>
          <a:noFill/>
          <a:ln>
            <a:solidFill>
              <a:srgbClr val="F8F8F8"/>
            </a:solidFill>
          </a:ln>
        </p:spPr>
        <p:txBody>
          <a:bodyPr wrap="square" rtlCol="0">
            <a:spAutoFit/>
          </a:bodyPr>
          <a:lstStyle/>
          <a:p>
            <a:pPr algn="ctr"/>
            <a:r>
              <a:rPr lang="en-GB" sz="2400" dirty="0" smtClean="0">
                <a:solidFill>
                  <a:srgbClr val="F8F8F8"/>
                </a:solidFill>
                <a:latin typeface="+mn-lt"/>
              </a:rPr>
              <a:t>Barrier example</a:t>
            </a:r>
            <a:endParaRPr lang="en-GB" sz="2400" dirty="0">
              <a:solidFill>
                <a:srgbClr val="F8F8F8"/>
              </a:solidFill>
              <a:latin typeface="+mn-lt"/>
            </a:endParaRPr>
          </a:p>
        </p:txBody>
      </p:sp>
    </p:spTree>
    <p:extLst>
      <p:ext uri="{BB962C8B-B14F-4D97-AF65-F5344CB8AC3E}">
        <p14:creationId xmlns:p14="http://schemas.microsoft.com/office/powerpoint/2010/main" val="269524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accent6">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endParaRPr>
          </a:p>
        </p:txBody>
      </p:sp>
      <p:sp>
        <p:nvSpPr>
          <p:cNvPr id="12290" name="Title 1"/>
          <p:cNvSpPr>
            <a:spLocks noGrp="1"/>
          </p:cNvSpPr>
          <p:nvPr>
            <p:ph type="title"/>
          </p:nvPr>
        </p:nvSpPr>
        <p:spPr>
          <a:xfrm>
            <a:off x="323528" y="188640"/>
            <a:ext cx="7772400" cy="1143000"/>
          </a:xfrm>
        </p:spPr>
        <p:txBody>
          <a:bodyPr/>
          <a:lstStyle/>
          <a:p>
            <a:pPr>
              <a:defRPr/>
            </a:pPr>
            <a:r>
              <a:rPr lang="en-GB"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Evaluation</a:t>
            </a:r>
          </a:p>
        </p:txBody>
      </p:sp>
      <p:graphicFrame>
        <p:nvGraphicFramePr>
          <p:cNvPr id="2" name="Diagram 1"/>
          <p:cNvGraphicFramePr/>
          <p:nvPr>
            <p:extLst>
              <p:ext uri="{D42A27DB-BD31-4B8C-83A1-F6EECF244321}">
                <p14:modId xmlns:p14="http://schemas.microsoft.com/office/powerpoint/2010/main" val="2654897888"/>
              </p:ext>
            </p:extLst>
          </p:nvPr>
        </p:nvGraphicFramePr>
        <p:xfrm>
          <a:off x="287524" y="1268760"/>
          <a:ext cx="8568952"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378" t="11754" r="11681" b="13433"/>
          <a:stretch/>
        </p:blipFill>
        <p:spPr bwMode="auto">
          <a:xfrm>
            <a:off x="281688" y="1417368"/>
            <a:ext cx="858062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EE271C2-C3FC-4E23-99CE-8BA8A98C6D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D422D80-978B-49E4-B9BA-7BB298A2932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1C6B7BE4-02F4-4AD3-B13E-65252645375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8D746582-0522-4389-B962-3E0C2F4641F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81C89799-BB5B-4D80-B62E-2EB07374CA3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9FBA1CEF-33B4-48FC-AD74-78F08A3A90D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0DEEB0D7-C168-433C-92EB-7EA07246831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232A116C-48C5-426D-89C6-4D7944EAA8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3-ub-darkgrey-cyan">
  <a:themeElements>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1-ub-lightcyan-burgundy</Template>
  <TotalTime>33752</TotalTime>
  <Words>2201</Words>
  <Application>Microsoft Office PowerPoint</Application>
  <PresentationFormat>On-screen Show (4:3)</PresentationFormat>
  <Paragraphs>273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3-ub-darkgrey-cyan</vt:lpstr>
      <vt:lpstr>Smoke-free homes and cars</vt:lpstr>
      <vt:lpstr>Outline</vt:lpstr>
      <vt:lpstr>Background</vt:lpstr>
      <vt:lpstr>The need for SHS training</vt:lpstr>
      <vt:lpstr>Very brief advice for SHS</vt:lpstr>
      <vt:lpstr>Element one: ASK</vt:lpstr>
      <vt:lpstr>Element two: ADVISE</vt:lpstr>
      <vt:lpstr>Element three: ACT</vt:lpstr>
      <vt:lpstr>Evaluation</vt:lpstr>
      <vt:lpstr>PowerPoint Presentation</vt:lpstr>
      <vt:lpstr>PowerPoint Presentation</vt:lpstr>
      <vt:lpstr>PowerPoint Presentation</vt:lpstr>
      <vt:lpstr>Influence on practice at 3 months</vt:lpstr>
      <vt:lpstr>Conclusions</vt:lpstr>
      <vt:lpstr>Smoking in cars</vt:lpstr>
      <vt:lpstr>Background</vt:lpstr>
      <vt:lpstr>PowerPoint Presentation</vt:lpstr>
      <vt:lpstr>Global mapping review of smoking in cars laws</vt:lpstr>
      <vt:lpstr>PowerPoint Presentation</vt:lpstr>
      <vt:lpstr>PowerPoint Presentation</vt:lpstr>
      <vt:lpstr>Conclusions</vt:lpstr>
      <vt:lpstr>Summary</vt:lpstr>
      <vt:lpstr>Acknowledgements &amp; Funding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MSZRLM</dc:creator>
  <cp:lastModifiedBy>Laura Jones</cp:lastModifiedBy>
  <cp:revision>1994</cp:revision>
  <cp:lastPrinted>2014-05-13T12:27:38Z</cp:lastPrinted>
  <dcterms:created xsi:type="dcterms:W3CDTF">2008-09-01T12:05:55Z</dcterms:created>
  <dcterms:modified xsi:type="dcterms:W3CDTF">2014-07-03T06:46:02Z</dcterms:modified>
</cp:coreProperties>
</file>