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3"/>
  </p:notesMasterIdLst>
  <p:sldIdLst>
    <p:sldId id="302" r:id="rId2"/>
    <p:sldId id="403" r:id="rId3"/>
    <p:sldId id="404" r:id="rId4"/>
    <p:sldId id="405" r:id="rId5"/>
    <p:sldId id="406" r:id="rId6"/>
    <p:sldId id="407" r:id="rId7"/>
    <p:sldId id="391" r:id="rId8"/>
    <p:sldId id="392" r:id="rId9"/>
    <p:sldId id="396" r:id="rId10"/>
    <p:sldId id="409" r:id="rId11"/>
    <p:sldId id="397" r:id="rId12"/>
    <p:sldId id="339" r:id="rId13"/>
    <p:sldId id="275" r:id="rId14"/>
    <p:sldId id="358" r:id="rId15"/>
    <p:sldId id="408" r:id="rId16"/>
    <p:sldId id="356" r:id="rId17"/>
    <p:sldId id="383" r:id="rId18"/>
    <p:sldId id="384" r:id="rId19"/>
    <p:sldId id="400" r:id="rId20"/>
    <p:sldId id="354" r:id="rId21"/>
    <p:sldId id="402" r:id="rId22"/>
    <p:sldId id="367" r:id="rId23"/>
    <p:sldId id="368" r:id="rId24"/>
    <p:sldId id="373" r:id="rId25"/>
    <p:sldId id="381" r:id="rId26"/>
    <p:sldId id="359" r:id="rId27"/>
    <p:sldId id="370" r:id="rId28"/>
    <p:sldId id="348" r:id="rId29"/>
    <p:sldId id="387" r:id="rId30"/>
    <p:sldId id="336" r:id="rId31"/>
    <p:sldId id="410"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6" autoAdjust="0"/>
    <p:restoredTop sz="94668" autoAdjust="0"/>
  </p:normalViewPr>
  <p:slideViewPr>
    <p:cSldViewPr>
      <p:cViewPr varScale="1">
        <p:scale>
          <a:sx n="64" d="100"/>
          <a:sy n="64" d="100"/>
        </p:scale>
        <p:origin x="-8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90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27/06/2013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5"/>
          </p:nvPr>
        </p:nvSpPr>
        <p:spPr bwMode="auto">
          <a:noFill/>
          <a:ln>
            <a:miter lim="800000"/>
            <a:headEnd/>
            <a:tailEnd/>
          </a:ln>
        </p:spPr>
        <p:txBody>
          <a:bodyPr/>
          <a:lstStyle/>
          <a:p>
            <a:fld id="{57C3F16A-4ED8-4844-83B3-925B1CE4B4ED}" type="slidenum">
              <a:rPr lang="en-US">
                <a:latin typeface="Arial" pitchFamily="-103" charset="0"/>
              </a:rPr>
              <a:pPr/>
              <a:t>3</a:t>
            </a:fld>
            <a:endParaRPr lang="en-US">
              <a:latin typeface="Arial" pitchFamily="-103" charset="0"/>
            </a:endParaRPr>
          </a:p>
        </p:txBody>
      </p:sp>
      <p:sp>
        <p:nvSpPr>
          <p:cNvPr id="26627" name="Rectangle 2"/>
          <p:cNvSpPr>
            <a:spLocks noGrp="1" noRot="1" noChangeAspect="1" noTextEdit="1"/>
          </p:cNvSpPr>
          <p:nvPr>
            <p:ph type="sldImg"/>
          </p:nvPr>
        </p:nvSpPr>
        <p:spPr bwMode="auto">
          <a:xfrm>
            <a:off x="1290638" y="798513"/>
            <a:ext cx="4276725" cy="3206750"/>
          </a:xfrm>
          <a:noFill/>
          <a:ln>
            <a:solidFill>
              <a:srgbClr val="000000"/>
            </a:solidFill>
            <a:miter lim="800000"/>
            <a:headEnd/>
            <a:tailEnd/>
          </a:ln>
        </p:spPr>
      </p:sp>
      <p:sp>
        <p:nvSpPr>
          <p:cNvPr id="26628" name="Rectangle 3"/>
          <p:cNvSpPr>
            <a:spLocks noGrp="1"/>
          </p:cNvSpPr>
          <p:nvPr>
            <p:ph type="body" idx="1"/>
          </p:nvPr>
        </p:nvSpPr>
        <p:spPr bwMode="auto">
          <a:xfrm>
            <a:off x="916109" y="4344607"/>
            <a:ext cx="5025783" cy="4112095"/>
          </a:xfrm>
          <a:noFill/>
        </p:spPr>
        <p:txBody>
          <a:bodyPr wrap="square" numCol="1" anchor="t" anchorCtr="0" compatLnSpc="1">
            <a:prstTxWarp prst="textNoShape">
              <a:avLst/>
            </a:prstTxWarp>
          </a:bodyPr>
          <a:lstStyle/>
          <a:p>
            <a:r>
              <a:rPr lang="en-GB" b="1">
                <a:ea typeface="ＭＳ Ｐゴシック" pitchFamily="-103" charset="-128"/>
                <a:cs typeface="ＭＳ Ｐゴシック" pitchFamily="-103" charset="-128"/>
              </a:rPr>
              <a:t>Kathryn</a:t>
            </a:r>
          </a:p>
          <a:p>
            <a:endParaRPr lang="en-GB" b="1">
              <a:ea typeface="ＭＳ Ｐゴシック" pitchFamily="-103" charset="-128"/>
              <a:cs typeface="ＭＳ Ｐゴシック" pitchFamily="-103" charset="-128"/>
            </a:endParaRPr>
          </a:p>
          <a:p>
            <a:r>
              <a:rPr lang="en-GB">
                <a:ea typeface="ＭＳ Ｐゴシック" pitchFamily="-103" charset="-128"/>
                <a:cs typeface="ＭＳ Ｐゴシック" pitchFamily="-103" charset="-128"/>
              </a:rPr>
              <a:t>There is a role for all of us in this picture.</a:t>
            </a:r>
          </a:p>
          <a:p>
            <a:endParaRPr lang="en-GB">
              <a:ea typeface="ＭＳ Ｐゴシック" pitchFamily="-103" charset="-128"/>
              <a:cs typeface="ＭＳ Ｐゴシック" pitchFamily="-103" charset="-128"/>
            </a:endParaRPr>
          </a:p>
          <a:p>
            <a:r>
              <a:rPr lang="en-GB">
                <a:ea typeface="ＭＳ Ｐゴシック" pitchFamily="-103" charset="-128"/>
                <a:cs typeface="ＭＳ Ｐゴシック" pitchFamily="-103" charset="-128"/>
              </a:rPr>
              <a:t>In the centre there is more reason for us to collaborate than ever before, with squeezed budgets and an increasing evidence base on the intertwined nature of all our work.</a:t>
            </a:r>
          </a:p>
          <a:p>
            <a:endParaRPr lang="en-GB">
              <a:ea typeface="ＭＳ Ｐゴシック" pitchFamily="-103" charset="-128"/>
              <a:cs typeface="ＭＳ Ｐゴシック" pitchFamily="-103" charset="-128"/>
            </a:endParaRPr>
          </a:p>
          <a:p>
            <a:r>
              <a:rPr lang="en-GB">
                <a:ea typeface="ＭＳ Ｐゴシック" pitchFamily="-103" charset="-128"/>
                <a:cs typeface="ＭＳ Ｐゴシック" pitchFamily="-103" charset="-128"/>
              </a:rPr>
              <a:t>For local Authorities having new public health functions integrated into their wider role provides an ideal opportunity to holistically tackle wider social and economic determinants of health.</a:t>
            </a:r>
          </a:p>
          <a:p>
            <a:endParaRPr lang="en-GB">
              <a:ea typeface="ＭＳ Ｐゴシック" pitchFamily="-103" charset="-128"/>
              <a:cs typeface="ＭＳ Ｐゴシック" pitchFamily="-103" charset="-128"/>
            </a:endParaRPr>
          </a:p>
          <a:p>
            <a:r>
              <a:rPr lang="en-GB">
                <a:ea typeface="ＭＳ Ｐゴシック" pitchFamily="-103" charset="-128"/>
                <a:cs typeface="ＭＳ Ｐゴシック" pitchFamily="-103" charset="-128"/>
              </a:rPr>
              <a:t>Public Health England will provide the link between these two levels of working.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GB" dirty="0"/>
              <a:t>Support people to live healthier lives by implementing NHS </a:t>
            </a:r>
            <a:r>
              <a:rPr lang="en-GB" dirty="0" err="1"/>
              <a:t>Healthchecks</a:t>
            </a:r>
            <a:r>
              <a:rPr lang="en-GB" dirty="0"/>
              <a:t> to 15 million eligible people. We will support the roll-out of the </a:t>
            </a:r>
            <a:r>
              <a:rPr lang="en-GB" dirty="0" err="1"/>
              <a:t>Healthcheck</a:t>
            </a:r>
            <a:r>
              <a:rPr lang="en-GB" dirty="0"/>
              <a:t> programme by local authorities, assuring full implementation across the country.</a:t>
            </a:r>
          </a:p>
          <a:p>
            <a:endParaRPr lang="en-GB" dirty="0"/>
          </a:p>
          <a:p>
            <a:r>
              <a:rPr lang="en-GB" dirty="0"/>
              <a:t>Accelerate efforts to promote tobacco control and reduce the prevalence of smoking. We will identify, support and champion national and local efforts to accelerate smoking cessation, promoting the use and implementation of evidence based-interventions, and addressing variations in smoking.</a:t>
            </a:r>
          </a:p>
          <a:p>
            <a:endParaRPr lang="en-GB" dirty="0"/>
          </a:p>
          <a:p>
            <a:r>
              <a:rPr lang="en-GB" dirty="0"/>
              <a:t>Report on premature mortality and the Public Health Outcomes Framework. We will introduce a web-based reporting system to report transparently on premature mortality and the other indicators in Public Health Outcomes Framework for each local authority, to inform local accountability for performance and improvement.</a:t>
            </a:r>
          </a:p>
          <a:p>
            <a:endParaRPr lang="en-GB" dirty="0"/>
          </a:p>
          <a:p>
            <a:r>
              <a:rPr lang="en-GB" dirty="0"/>
              <a:t>Enable improved integration of care, to support local innovations to find alternatives to hospital-based care, especially for our frail older population. We will work with national partners to identify and share best practice on the potential contribution of prevention and early intervention to person-centred care, and work with local areas pioneering innovative approaches to integrating health, social care and healthcare public health to identify and tackle barriers to progress.</a:t>
            </a:r>
          </a:p>
        </p:txBody>
      </p:sp>
      <p:sp>
        <p:nvSpPr>
          <p:cNvPr id="4" name="Slide Number Placeholder 3"/>
          <p:cNvSpPr>
            <a:spLocks noGrp="1"/>
          </p:cNvSpPr>
          <p:nvPr>
            <p:ph type="sldNum" sz="quarter" idx="10"/>
          </p:nvPr>
        </p:nvSpPr>
        <p:spPr/>
        <p:txBody>
          <a:bodyPr/>
          <a:lstStyle/>
          <a:p>
            <a:pPr>
              <a:defRPr/>
            </a:pPr>
            <a:fld id="{6CDCF128-4A6C-4D37-B682-52264B7C436C}" type="slidenum">
              <a:rPr lang="en-US" smtClean="0"/>
              <a:pPr>
                <a:defRPr/>
              </a:pPr>
              <a:t>15</a:t>
            </a:fld>
            <a:endParaRPr lang="en-US"/>
          </a:p>
        </p:txBody>
      </p:sp>
    </p:spTree>
    <p:extLst>
      <p:ext uri="{BB962C8B-B14F-4D97-AF65-F5344CB8AC3E}">
        <p14:creationId xmlns:p14="http://schemas.microsoft.com/office/powerpoint/2010/main" val="70918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6DBCD-69FB-CC4B-A406-61895A09927E}" type="datetimeFigureOut">
              <a:rPr lang="en-US" smtClean="0"/>
              <a:pPr/>
              <a:t>27/06/2013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7EEF2-7760-4D47-AEEA-B38F59761BDF}" type="slidenum">
              <a:rPr lang="en-US" smtClean="0"/>
              <a:pPr/>
              <a:t>‹#›</a:t>
            </a:fld>
            <a:endParaRPr lang="en-US"/>
          </a:p>
        </p:txBody>
      </p:sp>
    </p:spTree>
    <p:extLst>
      <p:ext uri="{BB962C8B-B14F-4D97-AF65-F5344CB8AC3E}">
        <p14:creationId xmlns:p14="http://schemas.microsoft.com/office/powerpoint/2010/main" val="2996427486"/>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smtClean="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dirty="0"/>
              <a:t>Presentation title - edit in Header and Footer</a:t>
            </a:r>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Lst>
  <p:transition xmlns:p14="http://schemas.microsoft.com/office/powerpoint/2010/main" spd="med">
    <p:fade/>
  </p:transition>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Tobacco control and the new structures for public health</a:t>
            </a:r>
            <a:br>
              <a:rPr lang="en-GB" dirty="0" smtClean="0"/>
            </a:br>
            <a:r>
              <a:rPr lang="en-GB" dirty="0"/>
              <a:t/>
            </a:r>
            <a:br>
              <a:rPr lang="en-GB" dirty="0"/>
            </a:br>
            <a:r>
              <a:rPr lang="en-GB" sz="3200" dirty="0" smtClean="0"/>
              <a:t>Professor Kevin Fenton</a:t>
            </a:r>
            <a:br>
              <a:rPr lang="en-GB" sz="3200" dirty="0" smtClean="0"/>
            </a:br>
            <a:r>
              <a:rPr lang="en-GB" sz="3200" dirty="0" smtClean="0"/>
              <a:t>Director of Health &amp; Wellbeing</a:t>
            </a:r>
            <a:br>
              <a:rPr lang="en-GB" sz="3200" dirty="0" smtClean="0"/>
            </a:br>
            <a:r>
              <a:rPr lang="en-GB" sz="3200" dirty="0" smtClean="0"/>
              <a:t/>
            </a:r>
            <a:br>
              <a:rPr lang="en-GB" sz="3200" dirty="0" smtClean="0"/>
            </a:br>
            <a:r>
              <a:rPr lang="en-GB" sz="2000" dirty="0" smtClean="0"/>
              <a:t>Email: </a:t>
            </a:r>
            <a:r>
              <a:rPr lang="en-GB" sz="2000" dirty="0" err="1" smtClean="0"/>
              <a:t>kevin.fenton@phe.gov.uk</a:t>
            </a:r>
            <a:r>
              <a:rPr lang="en-GB" sz="2000" dirty="0" smtClean="0"/>
              <a:t/>
            </a:r>
            <a:br>
              <a:rPr lang="en-GB" sz="2000" dirty="0" smtClean="0"/>
            </a:br>
            <a:r>
              <a:rPr lang="en-GB" sz="2000" dirty="0" smtClean="0"/>
              <a:t>Twitter: @</a:t>
            </a:r>
            <a:r>
              <a:rPr lang="en-GB" sz="2000" dirty="0" err="1" smtClean="0"/>
              <a:t>ProfKevinFenton</a:t>
            </a:r>
            <a:endParaRPr lang="en-GB" sz="3200" dirty="0"/>
          </a:p>
        </p:txBody>
      </p:sp>
    </p:spTree>
    <p:extLst>
      <p:ext uri="{BB962C8B-B14F-4D97-AF65-F5344CB8AC3E}">
        <p14:creationId xmlns:p14="http://schemas.microsoft.com/office/powerpoint/2010/main" val="6010722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8000" y="2667000"/>
            <a:ext cx="8028000" cy="3510600"/>
          </a:xfrm>
        </p:spPr>
        <p:txBody>
          <a:bodyPr/>
          <a:lstStyle/>
          <a:p>
            <a:r>
              <a:rPr lang="en-GB" sz="4800" dirty="0" smtClean="0"/>
              <a:t>The PHE Health and Wellbeing Directorate</a:t>
            </a:r>
            <a:endParaRPr lang="en-GB" sz="4800" dirty="0"/>
          </a:p>
        </p:txBody>
      </p:sp>
      <p:sp>
        <p:nvSpPr>
          <p:cNvPr id="3" name="Slide Number Placeholder 2"/>
          <p:cNvSpPr>
            <a:spLocks noGrp="1"/>
          </p:cNvSpPr>
          <p:nvPr>
            <p:ph type="sldNum" sz="quarter" idx="10"/>
          </p:nvPr>
        </p:nvSpPr>
        <p:spPr/>
        <p:txBody>
          <a:bodyPr/>
          <a:lstStyle/>
          <a:p>
            <a:pPr>
              <a:defRPr/>
            </a:pPr>
            <a:r>
              <a:rPr lang="en-US" smtClean="0"/>
              <a:t>  </a:t>
            </a:r>
            <a:fld id="{34F5B560-165B-4748-8F10-4294154EB5E9}" type="slidenum">
              <a:rPr lang="en-US" smtClean="0"/>
              <a:pPr>
                <a:defRPr/>
              </a:pPr>
              <a:t>10</a:t>
            </a:fld>
            <a:endParaRPr lang="en-US" dirty="0"/>
          </a:p>
        </p:txBody>
      </p:sp>
    </p:spTree>
    <p:extLst>
      <p:ext uri="{BB962C8B-B14F-4D97-AF65-F5344CB8AC3E}">
        <p14:creationId xmlns:p14="http://schemas.microsoft.com/office/powerpoint/2010/main" val="5664108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GB" sz="3600" dirty="0" smtClean="0"/>
              <a:t>Health and Wellbeing Directorate</a:t>
            </a:r>
            <a:endParaRPr lang="en-US" sz="3600" dirty="0" smtClean="0"/>
          </a:p>
        </p:txBody>
      </p:sp>
      <p:sp>
        <p:nvSpPr>
          <p:cNvPr id="13315" name="Slide Number Placeholder 3"/>
          <p:cNvSpPr>
            <a:spLocks noGrp="1"/>
          </p:cNvSpPr>
          <p:nvPr>
            <p:ph type="sldNum" sz="quarter" idx="10"/>
          </p:nvPr>
        </p:nvSpPr>
        <p:spPr/>
        <p:txBody>
          <a:bodyPr/>
          <a:lstStyle/>
          <a:p>
            <a:fld id="{3AF59C50-BC1A-4A48-AB9B-217598CEB833}" type="slidenum">
              <a:rPr lang="en-US" smtClean="0"/>
              <a:pPr/>
              <a:t>11</a:t>
            </a:fld>
            <a:endParaRPr lang="en-US"/>
          </a:p>
        </p:txBody>
      </p:sp>
      <p:sp>
        <p:nvSpPr>
          <p:cNvPr id="13316" name="Footer Placeholder 4"/>
          <p:cNvSpPr>
            <a:spLocks noGrp="1"/>
          </p:cNvSpPr>
          <p:nvPr>
            <p:ph type="ftr" sz="quarter" idx="11"/>
          </p:nvPr>
        </p:nvSpPr>
        <p:spPr/>
        <p:txBody>
          <a:bodyPr/>
          <a:lstStyle/>
          <a:p>
            <a:r>
              <a:rPr lang="en-GB" dirty="0" smtClean="0"/>
              <a:t>The Health and Wellbeing Directorate</a:t>
            </a:r>
            <a:endParaRPr lang="en-US" dirty="0"/>
          </a:p>
        </p:txBody>
      </p:sp>
      <p:sp>
        <p:nvSpPr>
          <p:cNvPr id="14" name="TextBox 13"/>
          <p:cNvSpPr txBox="1"/>
          <p:nvPr/>
        </p:nvSpPr>
        <p:spPr>
          <a:xfrm>
            <a:off x="685800" y="2514600"/>
            <a:ext cx="7696200" cy="2677656"/>
          </a:xfrm>
          <a:prstGeom prst="rect">
            <a:avLst/>
          </a:prstGeom>
          <a:noFill/>
        </p:spPr>
        <p:txBody>
          <a:bodyPr wrap="square" rtlCol="0">
            <a:spAutoFit/>
          </a:bodyPr>
          <a:lstStyle/>
          <a:p>
            <a:pPr algn="ctr"/>
            <a:r>
              <a:rPr lang="en-GB" sz="2800" b="1" dirty="0" smtClean="0">
                <a:solidFill>
                  <a:schemeClr val="bg2">
                    <a:lumMod val="75000"/>
                  </a:schemeClr>
                </a:solidFill>
              </a:rPr>
              <a:t>Our work will save lives, promote wellbeing and create environments that enable individuals, families, and communities be informed, empowered, healthier and more productive.</a:t>
            </a:r>
          </a:p>
          <a:p>
            <a:pPr algn="ctr"/>
            <a:endParaRPr lang="en-US" sz="2800" b="1" dirty="0"/>
          </a:p>
        </p:txBody>
      </p:sp>
    </p:spTree>
    <p:extLst>
      <p:ext uri="{BB962C8B-B14F-4D97-AF65-F5344CB8AC3E}">
        <p14:creationId xmlns:p14="http://schemas.microsoft.com/office/powerpoint/2010/main" val="34930098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r>
              <a:rPr lang="en-US" smtClean="0"/>
              <a:t>  </a:t>
            </a:r>
            <a:fld id="{2565FA6D-D4C8-4C4C-AC4B-3269734D34D8}" type="slidenum">
              <a:rPr lang="en-US" smtClean="0"/>
              <a:pPr>
                <a:defRPr/>
              </a:pPr>
              <a:t>12</a:t>
            </a:fld>
            <a:endParaRPr lang="en-US" dirty="0"/>
          </a:p>
        </p:txBody>
      </p:sp>
      <p:pic>
        <p:nvPicPr>
          <p:cNvPr id="8" name="Picture 7"/>
          <p:cNvPicPr>
            <a:picLocks noChangeAspect="1"/>
          </p:cNvPicPr>
          <p:nvPr/>
        </p:nvPicPr>
        <p:blipFill>
          <a:blip r:embed="rId2"/>
          <a:stretch>
            <a:fillRect/>
          </a:stretch>
        </p:blipFill>
        <p:spPr>
          <a:xfrm>
            <a:off x="304800" y="1371600"/>
            <a:ext cx="8589707" cy="4723407"/>
          </a:xfrm>
          <a:prstGeom prst="rect">
            <a:avLst/>
          </a:prstGeom>
        </p:spPr>
      </p:pic>
      <p:sp>
        <p:nvSpPr>
          <p:cNvPr id="5" name="Title 15"/>
          <p:cNvSpPr txBox="1">
            <a:spLocks/>
          </p:cNvSpPr>
          <p:nvPr/>
        </p:nvSpPr>
        <p:spPr>
          <a:xfrm>
            <a:off x="304800" y="457200"/>
            <a:ext cx="8029575" cy="647700"/>
          </a:xfrm>
          <a:prstGeom prst="rect">
            <a:avLst/>
          </a:prstGeom>
        </p:spPr>
        <p:txBody>
          <a:bodyPr vert="horz" wrap="square" lIns="0" tIns="0" rIns="0" bIns="0" numCol="1" rtlCol="0" anchor="t"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150" normalizeH="0" baseline="0" noProof="0" dirty="0" smtClean="0">
                <a:ln>
                  <a:noFill/>
                </a:ln>
                <a:solidFill>
                  <a:srgbClr val="00AE9E"/>
                </a:solidFill>
                <a:effectLst/>
                <a:uLnTx/>
                <a:uFillTx/>
                <a:latin typeface="+mj-lt"/>
                <a:ea typeface="ヒラギノ角ゴ Pro W3" pitchFamily="84" charset="-128"/>
                <a:cs typeface="ヒラギノ角ゴ Pro W3" pitchFamily="84" charset="-128"/>
              </a:rPr>
              <a:t>Reducing Avoidable Deaths</a:t>
            </a:r>
          </a:p>
        </p:txBody>
      </p:sp>
    </p:spTree>
    <p:extLst>
      <p:ext uri="{BB962C8B-B14F-4D97-AF65-F5344CB8AC3E}">
        <p14:creationId xmlns:p14="http://schemas.microsoft.com/office/powerpoint/2010/main" val="12165112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7"/>
          <p:cNvSpPr>
            <a:spLocks noGrp="1"/>
          </p:cNvSpPr>
          <p:nvPr>
            <p:ph type="title"/>
          </p:nvPr>
        </p:nvSpPr>
        <p:spPr>
          <a:xfrm>
            <a:off x="2987675" y="115888"/>
            <a:ext cx="6021388" cy="792162"/>
          </a:xfrm>
        </p:spPr>
        <p:txBody>
          <a:bodyPr wrap="square" numCol="1" compatLnSpc="1">
            <a:prstTxWarp prst="textNoShape">
              <a:avLst/>
            </a:prstTxWarp>
            <a:noAutofit/>
          </a:bodyPr>
          <a:lstStyle/>
          <a:p>
            <a:pPr algn="r"/>
            <a:r>
              <a:rPr lang="en-US" sz="3600" smtClean="0">
                <a:latin typeface="Arial" pitchFamily="-105" charset="0"/>
                <a:ea typeface="Arial" pitchFamily="-105" charset="0"/>
                <a:cs typeface="Arial" pitchFamily="-105" charset="0"/>
              </a:rPr>
              <a:t>Health Impact Priorities</a:t>
            </a:r>
            <a:r>
              <a:rPr lang="en-US" sz="4400" smtClean="0">
                <a:latin typeface="Arial" pitchFamily="-105" charset="0"/>
                <a:ea typeface="Arial" pitchFamily="-105" charset="0"/>
                <a:cs typeface="Arial" pitchFamily="-105" charset="0"/>
              </a:rPr>
              <a:t/>
            </a:r>
            <a:br>
              <a:rPr lang="en-US" sz="4400" smtClean="0">
                <a:latin typeface="Arial" pitchFamily="-105" charset="0"/>
                <a:ea typeface="Arial" pitchFamily="-105" charset="0"/>
                <a:cs typeface="Arial" pitchFamily="-105" charset="0"/>
              </a:rPr>
            </a:br>
            <a:r>
              <a:rPr lang="en-US" sz="2400" smtClean="0">
                <a:solidFill>
                  <a:srgbClr val="000000"/>
                </a:solidFill>
                <a:latin typeface="Arial" pitchFamily="-105" charset="0"/>
                <a:ea typeface="Arial" pitchFamily="-105" charset="0"/>
                <a:cs typeface="Arial" pitchFamily="-105" charset="0"/>
              </a:rPr>
              <a:t>Health and Wellbeing Directorate</a:t>
            </a:r>
            <a:endParaRPr lang="en-US" sz="4400">
              <a:solidFill>
                <a:srgbClr val="000000"/>
              </a:solidFill>
              <a:latin typeface="Arial" pitchFamily="-105" charset="0"/>
              <a:ea typeface="Arial" pitchFamily="-105" charset="0"/>
              <a:cs typeface="Arial" pitchFamily="-105" charset="0"/>
            </a:endParaRPr>
          </a:p>
        </p:txBody>
      </p:sp>
      <p:sp>
        <p:nvSpPr>
          <p:cNvPr id="18435" name="TextBox 9"/>
          <p:cNvSpPr txBox="1">
            <a:spLocks noChangeArrowheads="1"/>
          </p:cNvSpPr>
          <p:nvPr/>
        </p:nvSpPr>
        <p:spPr bwMode="auto">
          <a:xfrm>
            <a:off x="0" y="2635250"/>
            <a:ext cx="2133600" cy="2308324"/>
          </a:xfrm>
          <a:prstGeom prst="rect">
            <a:avLst/>
          </a:prstGeom>
          <a:noFill/>
          <a:ln w="9525">
            <a:noFill/>
            <a:miter lim="800000"/>
            <a:headEnd/>
            <a:tailEnd/>
          </a:ln>
        </p:spPr>
        <p:txBody>
          <a:bodyPr wrap="square">
            <a:prstTxWarp prst="textNoShape">
              <a:avLst/>
            </a:prstTxWarp>
            <a:spAutoFit/>
          </a:bodyPr>
          <a:lstStyle/>
          <a:p>
            <a:pPr algn="r"/>
            <a:r>
              <a:rPr lang="en-US" dirty="0">
                <a:latin typeface="Arial Black" pitchFamily="-105" charset="0"/>
              </a:rPr>
              <a:t>Health and Wellbeing Directorate</a:t>
            </a:r>
          </a:p>
          <a:p>
            <a:pPr algn="r"/>
            <a:r>
              <a:rPr lang="en-US" sz="2400" dirty="0">
                <a:solidFill>
                  <a:srgbClr val="008000"/>
                </a:solidFill>
                <a:latin typeface="Arial Black" pitchFamily="-105" charset="0"/>
              </a:rPr>
              <a:t>Health Impact Priorities</a:t>
            </a:r>
            <a:endParaRPr lang="en-US" dirty="0">
              <a:solidFill>
                <a:srgbClr val="008000"/>
              </a:solidFill>
              <a:latin typeface="Arial Black" pitchFamily="-105" charset="0"/>
            </a:endParaRPr>
          </a:p>
        </p:txBody>
      </p:sp>
      <p:grpSp>
        <p:nvGrpSpPr>
          <p:cNvPr id="3" name="Group 7"/>
          <p:cNvGrpSpPr>
            <a:grpSpLocks/>
          </p:cNvGrpSpPr>
          <p:nvPr/>
        </p:nvGrpSpPr>
        <p:grpSpPr bwMode="auto">
          <a:xfrm>
            <a:off x="2133600" y="1350963"/>
            <a:ext cx="7010400" cy="2438449"/>
            <a:chOff x="2133600" y="1351310"/>
            <a:chExt cx="7010400" cy="2438449"/>
          </a:xfrm>
        </p:grpSpPr>
        <p:cxnSp>
          <p:nvCxnSpPr>
            <p:cNvPr id="32" name="Straight Connector 31"/>
            <p:cNvCxnSpPr>
              <a:cxnSpLocks noChangeShapeType="1"/>
            </p:cNvCxnSpPr>
            <p:nvPr/>
          </p:nvCxnSpPr>
          <p:spPr bwMode="auto">
            <a:xfrm>
              <a:off x="4067175" y="1389410"/>
              <a:ext cx="0" cy="865187"/>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grpSp>
          <p:nvGrpSpPr>
            <p:cNvPr id="4" name="Group 2"/>
            <p:cNvGrpSpPr>
              <a:grpSpLocks/>
            </p:cNvGrpSpPr>
            <p:nvPr/>
          </p:nvGrpSpPr>
          <p:grpSpPr bwMode="auto">
            <a:xfrm>
              <a:off x="2133600" y="1351310"/>
              <a:ext cx="7010400" cy="2438449"/>
              <a:chOff x="2133600" y="1351310"/>
              <a:chExt cx="7010400" cy="2438449"/>
            </a:xfrm>
          </p:grpSpPr>
          <p:sp>
            <p:nvSpPr>
              <p:cNvPr id="18464" name="TextBox 13"/>
              <p:cNvSpPr txBox="1">
                <a:spLocks noChangeArrowheads="1"/>
              </p:cNvSpPr>
              <p:nvPr/>
            </p:nvSpPr>
            <p:spPr bwMode="auto">
              <a:xfrm>
                <a:off x="2771775" y="1351310"/>
                <a:ext cx="1306513" cy="830262"/>
              </a:xfrm>
              <a:prstGeom prst="rect">
                <a:avLst/>
              </a:prstGeom>
              <a:noFill/>
              <a:ln w="9525">
                <a:noFill/>
                <a:miter lim="800000"/>
                <a:headEnd/>
                <a:tailEnd/>
              </a:ln>
            </p:spPr>
            <p:txBody>
              <a:bodyPr>
                <a:prstTxWarp prst="textNoShape">
                  <a:avLst/>
                </a:prstTxWarp>
                <a:spAutoFit/>
              </a:bodyPr>
              <a:lstStyle/>
              <a:p>
                <a:pPr algn="r"/>
                <a:r>
                  <a:rPr lang="en-US" sz="1600" b="1">
                    <a:solidFill>
                      <a:srgbClr val="000000"/>
                    </a:solidFill>
                  </a:rPr>
                  <a:t>Well being and Mental Health</a:t>
                </a:r>
              </a:p>
            </p:txBody>
          </p:sp>
          <p:cxnSp>
            <p:nvCxnSpPr>
              <p:cNvPr id="20" name="Straight Connector 19"/>
              <p:cNvCxnSpPr>
                <a:cxnSpLocks noChangeShapeType="1"/>
                <a:stCxn id="18435" idx="3"/>
              </p:cNvCxnSpPr>
              <p:nvPr/>
            </p:nvCxnSpPr>
            <p:spPr bwMode="auto">
              <a:xfrm flipV="1">
                <a:off x="2133600" y="1678335"/>
                <a:ext cx="709613" cy="2111424"/>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sp>
            <p:nvSpPr>
              <p:cNvPr id="18466" name="TextBox 36"/>
              <p:cNvSpPr txBox="1">
                <a:spLocks noChangeArrowheads="1"/>
              </p:cNvSpPr>
              <p:nvPr/>
            </p:nvSpPr>
            <p:spPr bwMode="auto">
              <a:xfrm>
                <a:off x="4076700" y="1448147"/>
                <a:ext cx="5067300" cy="738664"/>
              </a:xfrm>
              <a:prstGeom prst="rect">
                <a:avLst/>
              </a:prstGeom>
              <a:noFill/>
              <a:ln w="9525">
                <a:noFill/>
                <a:miter lim="800000"/>
                <a:headEnd/>
                <a:tailEnd/>
              </a:ln>
            </p:spPr>
            <p:txBody>
              <a:bodyPr>
                <a:prstTxWarp prst="textNoShape">
                  <a:avLst/>
                </a:prstTxWarp>
                <a:spAutoFit/>
              </a:bodyPr>
              <a:lstStyle/>
              <a:p>
                <a:r>
                  <a:rPr lang="en-GB" sz="1400" dirty="0"/>
                  <a:t>Mental disorder accounts for largest burden (23%) of diseases in England and affects &gt;1 in 4 of the population at any </a:t>
                </a:r>
                <a:r>
                  <a:rPr lang="en-GB" sz="1400" dirty="0" smtClean="0"/>
                  <a:t>time</a:t>
                </a:r>
                <a:endParaRPr lang="en-GB" sz="1400" dirty="0"/>
              </a:p>
            </p:txBody>
          </p:sp>
        </p:grpSp>
      </p:grpSp>
      <p:grpSp>
        <p:nvGrpSpPr>
          <p:cNvPr id="5" name="Group 8"/>
          <p:cNvGrpSpPr>
            <a:grpSpLocks/>
          </p:cNvGrpSpPr>
          <p:nvPr/>
        </p:nvGrpSpPr>
        <p:grpSpPr bwMode="auto">
          <a:xfrm>
            <a:off x="2133600" y="2325688"/>
            <a:ext cx="7000875" cy="1463724"/>
            <a:chOff x="2133600" y="2326035"/>
            <a:chExt cx="7000875" cy="1463724"/>
          </a:xfrm>
        </p:grpSpPr>
        <p:cxnSp>
          <p:nvCxnSpPr>
            <p:cNvPr id="33" name="Straight Connector 32"/>
            <p:cNvCxnSpPr>
              <a:cxnSpLocks noChangeShapeType="1"/>
            </p:cNvCxnSpPr>
            <p:nvPr/>
          </p:nvCxnSpPr>
          <p:spPr bwMode="auto">
            <a:xfrm>
              <a:off x="4067175" y="2470497"/>
              <a:ext cx="9525" cy="788988"/>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grpSp>
          <p:nvGrpSpPr>
            <p:cNvPr id="6" name="Group 3"/>
            <p:cNvGrpSpPr>
              <a:grpSpLocks/>
            </p:cNvGrpSpPr>
            <p:nvPr/>
          </p:nvGrpSpPr>
          <p:grpSpPr bwMode="auto">
            <a:xfrm>
              <a:off x="2133600" y="2326035"/>
              <a:ext cx="7000875" cy="1463724"/>
              <a:chOff x="2133600" y="2326035"/>
              <a:chExt cx="7000875" cy="1463724"/>
            </a:xfrm>
          </p:grpSpPr>
          <p:sp>
            <p:nvSpPr>
              <p:cNvPr id="18459" name="TextBox 14"/>
              <p:cNvSpPr txBox="1">
                <a:spLocks noChangeArrowheads="1"/>
              </p:cNvSpPr>
              <p:nvPr/>
            </p:nvSpPr>
            <p:spPr bwMode="auto">
              <a:xfrm>
                <a:off x="2627313" y="2326035"/>
                <a:ext cx="1450975" cy="1076325"/>
              </a:xfrm>
              <a:prstGeom prst="rect">
                <a:avLst/>
              </a:prstGeom>
              <a:noFill/>
              <a:ln w="9525">
                <a:noFill/>
                <a:miter lim="800000"/>
                <a:headEnd/>
                <a:tailEnd/>
              </a:ln>
            </p:spPr>
            <p:txBody>
              <a:bodyPr>
                <a:prstTxWarp prst="textNoShape">
                  <a:avLst/>
                </a:prstTxWarp>
                <a:spAutoFit/>
              </a:bodyPr>
              <a:lstStyle/>
              <a:p>
                <a:pPr algn="r"/>
                <a:r>
                  <a:rPr lang="en-US" sz="1600" b="1">
                    <a:solidFill>
                      <a:srgbClr val="000000"/>
                    </a:solidFill>
                  </a:rPr>
                  <a:t>Diet, Obesity, and Physical Exercise</a:t>
                </a:r>
              </a:p>
            </p:txBody>
          </p:sp>
          <p:cxnSp>
            <p:nvCxnSpPr>
              <p:cNvPr id="22" name="Straight Connector 21"/>
              <p:cNvCxnSpPr>
                <a:cxnSpLocks noChangeShapeType="1"/>
                <a:stCxn id="18435" idx="3"/>
              </p:cNvCxnSpPr>
              <p:nvPr/>
            </p:nvCxnSpPr>
            <p:spPr bwMode="auto">
              <a:xfrm flipV="1">
                <a:off x="2133600" y="2787997"/>
                <a:ext cx="533400" cy="1001762"/>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sp>
            <p:nvSpPr>
              <p:cNvPr id="18461" name="TextBox 37"/>
              <p:cNvSpPr txBox="1">
                <a:spLocks noChangeArrowheads="1"/>
              </p:cNvSpPr>
              <p:nvPr/>
            </p:nvSpPr>
            <p:spPr bwMode="auto">
              <a:xfrm>
                <a:off x="4067175" y="2538283"/>
                <a:ext cx="5067300" cy="738664"/>
              </a:xfrm>
              <a:prstGeom prst="rect">
                <a:avLst/>
              </a:prstGeom>
              <a:noFill/>
              <a:ln w="9525">
                <a:noFill/>
                <a:miter lim="800000"/>
                <a:headEnd/>
                <a:tailEnd/>
              </a:ln>
            </p:spPr>
            <p:txBody>
              <a:bodyPr>
                <a:prstTxWarp prst="textNoShape">
                  <a:avLst/>
                </a:prstTxWarp>
                <a:spAutoFit/>
              </a:bodyPr>
              <a:lstStyle/>
              <a:p>
                <a:r>
                  <a:rPr lang="en-GB" sz="1400" dirty="0"/>
                  <a:t>All major causes of CVD and cancer.</a:t>
                </a:r>
                <a:r>
                  <a:rPr lang="en-GB" sz="1400" dirty="0" smtClean="0"/>
                  <a:t> Obesity </a:t>
                </a:r>
                <a:r>
                  <a:rPr lang="en-GB" sz="1400" dirty="0"/>
                  <a:t>increases risk of type II diabetes (5-13 times), hypertension (2-3 times) and colorectal cancer (3 times) in men. </a:t>
                </a:r>
                <a:endParaRPr lang="en-US" sz="1400" dirty="0"/>
              </a:p>
            </p:txBody>
          </p:sp>
        </p:grpSp>
      </p:grpSp>
      <p:grpSp>
        <p:nvGrpSpPr>
          <p:cNvPr id="7" name="Group 9"/>
          <p:cNvGrpSpPr>
            <a:grpSpLocks/>
          </p:cNvGrpSpPr>
          <p:nvPr/>
        </p:nvGrpSpPr>
        <p:grpSpPr bwMode="auto">
          <a:xfrm>
            <a:off x="2133600" y="3494088"/>
            <a:ext cx="7010400" cy="1077912"/>
            <a:chOff x="2133600" y="3494435"/>
            <a:chExt cx="7010400" cy="1077912"/>
          </a:xfrm>
        </p:grpSpPr>
        <p:cxnSp>
          <p:nvCxnSpPr>
            <p:cNvPr id="34" name="Straight Connector 33"/>
            <p:cNvCxnSpPr>
              <a:cxnSpLocks noChangeShapeType="1"/>
            </p:cNvCxnSpPr>
            <p:nvPr/>
          </p:nvCxnSpPr>
          <p:spPr bwMode="auto">
            <a:xfrm flipH="1">
              <a:off x="4067175" y="3610322"/>
              <a:ext cx="11113" cy="803275"/>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grpSp>
          <p:nvGrpSpPr>
            <p:cNvPr id="8" name="Group 4"/>
            <p:cNvGrpSpPr>
              <a:grpSpLocks/>
            </p:cNvGrpSpPr>
            <p:nvPr/>
          </p:nvGrpSpPr>
          <p:grpSpPr bwMode="auto">
            <a:xfrm>
              <a:off x="2133600" y="3494435"/>
              <a:ext cx="7010400" cy="1077912"/>
              <a:chOff x="2133600" y="3494435"/>
              <a:chExt cx="7010400" cy="1077912"/>
            </a:xfrm>
          </p:grpSpPr>
          <p:sp>
            <p:nvSpPr>
              <p:cNvPr id="18454" name="TextBox 15"/>
              <p:cNvSpPr txBox="1">
                <a:spLocks noChangeArrowheads="1"/>
              </p:cNvSpPr>
              <p:nvPr/>
            </p:nvSpPr>
            <p:spPr bwMode="auto">
              <a:xfrm>
                <a:off x="2627313" y="3494435"/>
                <a:ext cx="1450975" cy="1077912"/>
              </a:xfrm>
              <a:prstGeom prst="rect">
                <a:avLst/>
              </a:prstGeom>
              <a:noFill/>
              <a:ln w="9525">
                <a:noFill/>
                <a:miter lim="800000"/>
                <a:headEnd/>
                <a:tailEnd/>
              </a:ln>
            </p:spPr>
            <p:txBody>
              <a:bodyPr>
                <a:prstTxWarp prst="textNoShape">
                  <a:avLst/>
                </a:prstTxWarp>
                <a:spAutoFit/>
              </a:bodyPr>
              <a:lstStyle/>
              <a:p>
                <a:pPr algn="r"/>
                <a:r>
                  <a:rPr lang="en-US" sz="1600" b="1" dirty="0">
                    <a:solidFill>
                      <a:srgbClr val="000000"/>
                    </a:solidFill>
                  </a:rPr>
                  <a:t>Tobacco Control and Smoking Cessation</a:t>
                </a:r>
              </a:p>
            </p:txBody>
          </p:sp>
          <p:cxnSp>
            <p:nvCxnSpPr>
              <p:cNvPr id="24" name="Straight Connector 23"/>
              <p:cNvCxnSpPr>
                <a:cxnSpLocks noChangeShapeType="1"/>
                <a:stCxn id="18435" idx="3"/>
              </p:cNvCxnSpPr>
              <p:nvPr/>
            </p:nvCxnSpPr>
            <p:spPr bwMode="auto">
              <a:xfrm>
                <a:off x="2133600" y="3789759"/>
                <a:ext cx="533400" cy="141238"/>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sp>
            <p:nvSpPr>
              <p:cNvPr id="18456" name="Rectangle 38"/>
              <p:cNvSpPr>
                <a:spLocks noChangeArrowheads="1"/>
              </p:cNvSpPr>
              <p:nvPr/>
            </p:nvSpPr>
            <p:spPr bwMode="auto">
              <a:xfrm>
                <a:off x="4076700" y="3605083"/>
                <a:ext cx="5067300" cy="738664"/>
              </a:xfrm>
              <a:prstGeom prst="rect">
                <a:avLst/>
              </a:prstGeom>
              <a:noFill/>
              <a:ln w="9525">
                <a:noFill/>
                <a:miter lim="800000"/>
                <a:headEnd/>
                <a:tailEnd/>
              </a:ln>
            </p:spPr>
            <p:txBody>
              <a:bodyPr>
                <a:prstTxWarp prst="textNoShape">
                  <a:avLst/>
                </a:prstTxWarp>
                <a:spAutoFit/>
              </a:bodyPr>
              <a:lstStyle/>
              <a:p>
                <a:r>
                  <a:rPr lang="en-GB" sz="1400" dirty="0"/>
                  <a:t>Accounts for 20% of new cases of cancer (23%M and16%F)</a:t>
                </a:r>
              </a:p>
              <a:p>
                <a:r>
                  <a:rPr lang="en-GB" sz="1400" dirty="0"/>
                  <a:t>Tobacco causes nearly 1 in 5 deaths in England annually</a:t>
                </a:r>
              </a:p>
              <a:p>
                <a:r>
                  <a:rPr lang="en-US" sz="1400" dirty="0"/>
                  <a:t>For each death, 20 more suffer tobacco-related </a:t>
                </a:r>
                <a:r>
                  <a:rPr lang="en-US" sz="1400" dirty="0" smtClean="0"/>
                  <a:t>illnesses</a:t>
                </a:r>
                <a:endParaRPr lang="en-GB" sz="1400" dirty="0"/>
              </a:p>
            </p:txBody>
          </p:sp>
        </p:grpSp>
      </p:grpSp>
      <p:grpSp>
        <p:nvGrpSpPr>
          <p:cNvPr id="9" name="Group 10"/>
          <p:cNvGrpSpPr>
            <a:grpSpLocks/>
          </p:cNvGrpSpPr>
          <p:nvPr/>
        </p:nvGrpSpPr>
        <p:grpSpPr bwMode="auto">
          <a:xfrm>
            <a:off x="2133600" y="3789412"/>
            <a:ext cx="6515100" cy="1936700"/>
            <a:chOff x="2133600" y="3789759"/>
            <a:chExt cx="6515100" cy="1936700"/>
          </a:xfrm>
        </p:grpSpPr>
        <p:cxnSp>
          <p:nvCxnSpPr>
            <p:cNvPr id="35" name="Straight Connector 34"/>
            <p:cNvCxnSpPr>
              <a:cxnSpLocks noChangeShapeType="1"/>
            </p:cNvCxnSpPr>
            <p:nvPr/>
          </p:nvCxnSpPr>
          <p:spPr bwMode="auto">
            <a:xfrm rot="5400000">
              <a:off x="3772694" y="5044628"/>
              <a:ext cx="609600" cy="1588"/>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grpSp>
          <p:nvGrpSpPr>
            <p:cNvPr id="10" name="Group 5"/>
            <p:cNvGrpSpPr>
              <a:grpSpLocks/>
            </p:cNvGrpSpPr>
            <p:nvPr/>
          </p:nvGrpSpPr>
          <p:grpSpPr bwMode="auto">
            <a:xfrm>
              <a:off x="2133600" y="3789759"/>
              <a:ext cx="6515100" cy="1936700"/>
              <a:chOff x="2133600" y="3789759"/>
              <a:chExt cx="6515100" cy="1936700"/>
            </a:xfrm>
          </p:grpSpPr>
          <p:sp>
            <p:nvSpPr>
              <p:cNvPr id="18449" name="TextBox 16"/>
              <p:cNvSpPr txBox="1">
                <a:spLocks noChangeArrowheads="1"/>
              </p:cNvSpPr>
              <p:nvPr/>
            </p:nvSpPr>
            <p:spPr bwMode="auto">
              <a:xfrm>
                <a:off x="2700338" y="4648547"/>
                <a:ext cx="1377950" cy="1077912"/>
              </a:xfrm>
              <a:prstGeom prst="rect">
                <a:avLst/>
              </a:prstGeom>
              <a:noFill/>
              <a:ln w="9525">
                <a:noFill/>
                <a:miter lim="800000"/>
                <a:headEnd/>
                <a:tailEnd/>
              </a:ln>
            </p:spPr>
            <p:txBody>
              <a:bodyPr>
                <a:prstTxWarp prst="textNoShape">
                  <a:avLst/>
                </a:prstTxWarp>
                <a:spAutoFit/>
              </a:bodyPr>
              <a:lstStyle/>
              <a:p>
                <a:pPr algn="r"/>
                <a:r>
                  <a:rPr lang="en-US" sz="1600" b="1" dirty="0">
                    <a:solidFill>
                      <a:srgbClr val="000000"/>
                    </a:solidFill>
                  </a:rPr>
                  <a:t>Alcohol Moderation and Drug Recovery</a:t>
                </a:r>
              </a:p>
            </p:txBody>
          </p:sp>
          <p:cxnSp>
            <p:nvCxnSpPr>
              <p:cNvPr id="26" name="Straight Connector 25"/>
              <p:cNvCxnSpPr>
                <a:cxnSpLocks noChangeShapeType="1"/>
                <a:stCxn id="18435" idx="3"/>
              </p:cNvCxnSpPr>
              <p:nvPr/>
            </p:nvCxnSpPr>
            <p:spPr bwMode="auto">
              <a:xfrm>
                <a:off x="2133600" y="3789759"/>
                <a:ext cx="533400" cy="1131838"/>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sp>
            <p:nvSpPr>
              <p:cNvPr id="18451" name="Rectangle 40"/>
              <p:cNvSpPr>
                <a:spLocks noChangeArrowheads="1"/>
              </p:cNvSpPr>
              <p:nvPr/>
            </p:nvSpPr>
            <p:spPr bwMode="auto">
              <a:xfrm>
                <a:off x="4076700" y="4736970"/>
                <a:ext cx="4572000" cy="738664"/>
              </a:xfrm>
              <a:prstGeom prst="rect">
                <a:avLst/>
              </a:prstGeom>
              <a:noFill/>
              <a:ln w="9525">
                <a:noFill/>
                <a:miter lim="800000"/>
                <a:headEnd/>
                <a:tailEnd/>
              </a:ln>
            </p:spPr>
            <p:txBody>
              <a:bodyPr>
                <a:prstTxWarp prst="textNoShape">
                  <a:avLst/>
                </a:prstTxWarp>
                <a:spAutoFit/>
              </a:bodyPr>
              <a:lstStyle/>
              <a:p>
                <a:r>
                  <a:rPr lang="en-GB" sz="1400" dirty="0">
                    <a:ea typeface="Arial" pitchFamily="-105" charset="0"/>
                    <a:cs typeface="Arial" pitchFamily="-105" charset="0"/>
                  </a:rPr>
                  <a:t>Much of the cost of drug and alcohol misuse occurs to the criminal justice system. The main costs to society from drug an alcohol is from related crime.</a:t>
                </a:r>
                <a:r>
                  <a:rPr lang="en-GB" sz="1400" dirty="0" smtClean="0">
                    <a:ea typeface="Arial" pitchFamily="-105" charset="0"/>
                    <a:cs typeface="Arial" pitchFamily="-105" charset="0"/>
                  </a:rPr>
                  <a:t> </a:t>
                </a:r>
                <a:endParaRPr lang="en-GB" sz="1400" dirty="0">
                  <a:ea typeface="Arial" pitchFamily="-105" charset="0"/>
                  <a:cs typeface="Arial" pitchFamily="-105" charset="0"/>
                </a:endParaRPr>
              </a:p>
            </p:txBody>
          </p:sp>
        </p:grpSp>
      </p:grpSp>
      <p:grpSp>
        <p:nvGrpSpPr>
          <p:cNvPr id="11" name="Group 11"/>
          <p:cNvGrpSpPr>
            <a:grpSpLocks/>
          </p:cNvGrpSpPr>
          <p:nvPr/>
        </p:nvGrpSpPr>
        <p:grpSpPr bwMode="auto">
          <a:xfrm>
            <a:off x="2133600" y="3789412"/>
            <a:ext cx="7010400" cy="2916188"/>
            <a:chOff x="2133600" y="3789759"/>
            <a:chExt cx="7010400" cy="2916188"/>
          </a:xfrm>
        </p:grpSpPr>
        <p:cxnSp>
          <p:nvCxnSpPr>
            <p:cNvPr id="36" name="Straight Connector 35"/>
            <p:cNvCxnSpPr>
              <a:cxnSpLocks noChangeShapeType="1"/>
            </p:cNvCxnSpPr>
            <p:nvPr/>
          </p:nvCxnSpPr>
          <p:spPr bwMode="auto">
            <a:xfrm rot="5400000">
              <a:off x="3772694" y="6324153"/>
              <a:ext cx="609600" cy="1588"/>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grpSp>
          <p:nvGrpSpPr>
            <p:cNvPr id="12" name="Group 6"/>
            <p:cNvGrpSpPr>
              <a:grpSpLocks/>
            </p:cNvGrpSpPr>
            <p:nvPr/>
          </p:nvGrpSpPr>
          <p:grpSpPr bwMode="auto">
            <a:xfrm>
              <a:off x="2133600" y="3789759"/>
              <a:ext cx="7010400" cy="2916188"/>
              <a:chOff x="2133600" y="3789759"/>
              <a:chExt cx="7010400" cy="2916188"/>
            </a:xfrm>
          </p:grpSpPr>
          <p:sp>
            <p:nvSpPr>
              <p:cNvPr id="18444" name="TextBox 17"/>
              <p:cNvSpPr txBox="1">
                <a:spLocks noChangeArrowheads="1"/>
              </p:cNvSpPr>
              <p:nvPr/>
            </p:nvSpPr>
            <p:spPr bwMode="auto">
              <a:xfrm>
                <a:off x="2514601" y="5874950"/>
                <a:ext cx="1563688" cy="830997"/>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00000"/>
                    </a:solidFill>
                  </a:rPr>
                  <a:t>HIV, Sexual Reproductive </a:t>
                </a:r>
                <a:r>
                  <a:rPr lang="en-US" sz="1600" b="1" dirty="0">
                    <a:solidFill>
                      <a:srgbClr val="000000"/>
                    </a:solidFill>
                  </a:rPr>
                  <a:t>health</a:t>
                </a:r>
              </a:p>
            </p:txBody>
          </p:sp>
          <p:cxnSp>
            <p:nvCxnSpPr>
              <p:cNvPr id="29" name="Straight Connector 28"/>
              <p:cNvCxnSpPr>
                <a:cxnSpLocks noChangeShapeType="1"/>
                <a:stCxn id="18435" idx="3"/>
              </p:cNvCxnSpPr>
              <p:nvPr/>
            </p:nvCxnSpPr>
            <p:spPr bwMode="auto">
              <a:xfrm>
                <a:off x="2133600" y="3789759"/>
                <a:ext cx="709613" cy="2352626"/>
              </a:xfrm>
              <a:prstGeom prst="line">
                <a:avLst/>
              </a:prstGeom>
              <a:noFill/>
              <a:ln w="25400">
                <a:solidFill>
                  <a:srgbClr val="008000"/>
                </a:solidFill>
                <a:round/>
                <a:headEnd/>
                <a:tailEnd/>
              </a:ln>
              <a:effectLst>
                <a:outerShdw blurRad="40000" dist="20000" dir="5400000" rotWithShape="0">
                  <a:srgbClr val="000000">
                    <a:alpha val="37999"/>
                  </a:srgbClr>
                </a:outerShdw>
              </a:effectLst>
            </p:spPr>
          </p:cxnSp>
          <p:sp>
            <p:nvSpPr>
              <p:cNvPr id="18446" name="Rectangle 41"/>
              <p:cNvSpPr>
                <a:spLocks noChangeArrowheads="1"/>
              </p:cNvSpPr>
              <p:nvPr/>
            </p:nvSpPr>
            <p:spPr bwMode="auto">
              <a:xfrm>
                <a:off x="4076700" y="5891083"/>
                <a:ext cx="5067300" cy="738664"/>
              </a:xfrm>
              <a:prstGeom prst="rect">
                <a:avLst/>
              </a:prstGeom>
              <a:noFill/>
              <a:ln w="9525">
                <a:noFill/>
                <a:miter lim="800000"/>
                <a:headEnd/>
                <a:tailEnd/>
              </a:ln>
            </p:spPr>
            <p:txBody>
              <a:bodyPr>
                <a:prstTxWarp prst="textNoShape">
                  <a:avLst/>
                </a:prstTxWarp>
                <a:spAutoFit/>
              </a:bodyPr>
              <a:lstStyle/>
              <a:p>
                <a:r>
                  <a:rPr lang="en-GB" sz="1400" dirty="0"/>
                  <a:t>By the end of 2012 likely more than 100,000 PLWHA in the </a:t>
                </a:r>
                <a:r>
                  <a:rPr lang="en-GB" sz="1400" dirty="0" smtClean="0"/>
                  <a:t>UK. Late </a:t>
                </a:r>
                <a:r>
                  <a:rPr lang="en-GB" sz="1400" dirty="0"/>
                  <a:t>diagnosis a major problem with 50% diagnosed with CD4&lt;</a:t>
                </a:r>
                <a:r>
                  <a:rPr lang="en-GB" sz="1400" dirty="0" smtClean="0"/>
                  <a:t>350</a:t>
                </a:r>
                <a:endParaRPr lang="en-GB" sz="1400" dirty="0"/>
              </a:p>
            </p:txBody>
          </p:sp>
        </p:grpSp>
      </p:grpSp>
      <p:sp>
        <p:nvSpPr>
          <p:cNvPr id="2" name="TextBox 1"/>
          <p:cNvSpPr txBox="1"/>
          <p:nvPr/>
        </p:nvSpPr>
        <p:spPr>
          <a:xfrm>
            <a:off x="228600" y="4918075"/>
            <a:ext cx="2057400" cy="1939925"/>
          </a:xfrm>
          <a:prstGeom prst="rect">
            <a:avLst/>
          </a:prstGeom>
          <a:noFill/>
        </p:spPr>
        <p:txBody>
          <a:bodyPr wrap="square">
            <a:prstTxWarp prst="textNoShape">
              <a:avLst/>
            </a:prstTxWarp>
            <a:spAutoFit/>
          </a:bodyPr>
          <a:lstStyle/>
          <a:p>
            <a:pPr algn="ctr">
              <a:spcBef>
                <a:spcPts val="1150"/>
              </a:spcBef>
              <a:spcAft>
                <a:spcPts val="600"/>
              </a:spcAft>
            </a:pPr>
            <a:r>
              <a:rPr lang="en-US" sz="1200" dirty="0"/>
              <a:t>While supporting and ensuring progress against the PHOF, the Directorate will provide enhanced focus on the </a:t>
            </a:r>
            <a:r>
              <a:rPr lang="en-US" sz="1200" b="1" dirty="0"/>
              <a:t>major drivers of mortality and morbidity </a:t>
            </a:r>
            <a:r>
              <a:rPr lang="en-US" sz="1200" dirty="0"/>
              <a:t>in England where further gains may be made by scaling known, effective strategies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666666"/>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666666"/>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666666"/>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666666"/>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8000" y="2362200"/>
            <a:ext cx="8028000" cy="3815400"/>
          </a:xfrm>
        </p:spPr>
        <p:txBody>
          <a:bodyPr/>
          <a:lstStyle/>
          <a:p>
            <a:r>
              <a:rPr lang="en-GB" sz="4800" dirty="0" smtClean="0"/>
              <a:t>Taking action on tobacco control and smoking cessation</a:t>
            </a:r>
            <a:endParaRPr lang="en-GB" sz="4800" dirty="0"/>
          </a:p>
        </p:txBody>
      </p:sp>
      <p:sp>
        <p:nvSpPr>
          <p:cNvPr id="3" name="Slide Number Placeholder 2"/>
          <p:cNvSpPr>
            <a:spLocks noGrp="1"/>
          </p:cNvSpPr>
          <p:nvPr>
            <p:ph type="sldNum" sz="quarter" idx="10"/>
          </p:nvPr>
        </p:nvSpPr>
        <p:spPr/>
        <p:txBody>
          <a:bodyPr/>
          <a:lstStyle/>
          <a:p>
            <a:pPr>
              <a:defRPr/>
            </a:pPr>
            <a:r>
              <a:rPr lang="en-US" smtClean="0"/>
              <a:t>  </a:t>
            </a:r>
            <a:fld id="{34F5B560-165B-4748-8F10-4294154EB5E9}" type="slidenum">
              <a:rPr lang="en-US" smtClean="0"/>
              <a:pPr>
                <a:defRPr/>
              </a:pPr>
              <a:t>14</a:t>
            </a:fld>
            <a:endParaRPr lang="en-US" dirty="0"/>
          </a:p>
        </p:txBody>
      </p:sp>
    </p:spTree>
    <p:extLst>
      <p:ext uri="{BB962C8B-B14F-4D97-AF65-F5344CB8AC3E}">
        <p14:creationId xmlns:p14="http://schemas.microsoft.com/office/powerpoint/2010/main" val="5664108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539750" y="1196975"/>
            <a:ext cx="8029575" cy="647700"/>
          </a:xfrm>
        </p:spPr>
        <p:txBody>
          <a:bodyPr wrap="square" numCol="1" anchor="t" anchorCtr="0" compatLnSpc="1">
            <a:prstTxWarp prst="textNoShape">
              <a:avLst/>
            </a:prstTxWarp>
          </a:bodyPr>
          <a:lstStyle/>
          <a:p>
            <a:pPr eaLnBrk="1" hangingPunct="1">
              <a:defRPr/>
            </a:pPr>
            <a:r>
              <a:rPr lang="en-US" dirty="0" smtClean="0">
                <a:solidFill>
                  <a:srgbClr val="00AE9E"/>
                </a:solidFill>
              </a:rPr>
              <a:t>Actions 2013/14</a:t>
            </a:r>
          </a:p>
        </p:txBody>
      </p:sp>
      <p:sp>
        <p:nvSpPr>
          <p:cNvPr id="18435"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BD49C1-3136-43CC-9F75-1D8DE85282C0}" type="slidenum">
              <a:rPr lang="en-US" sz="1200">
                <a:solidFill>
                  <a:schemeClr val="bg1"/>
                </a:solidFill>
              </a:rPr>
              <a:pPr eaLnBrk="1" hangingPunct="1"/>
              <a:t>15</a:t>
            </a:fld>
            <a:endParaRPr lang="en-US" sz="1200">
              <a:solidFill>
                <a:schemeClr val="bg1"/>
              </a:solidFill>
            </a:endParaRPr>
          </a:p>
        </p:txBody>
      </p:sp>
      <p:sp>
        <p:nvSpPr>
          <p:cNvPr id="18436" name="Footer Placeholder 4"/>
          <p:cNvSpPr txBox="1">
            <a:spLocks noGrp="1"/>
          </p:cNvSpPr>
          <p:nvPr/>
        </p:nvSpPr>
        <p:spPr bwMode="auto">
          <a:xfrm>
            <a:off x="900113" y="6308725"/>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dirty="0">
                <a:solidFill>
                  <a:schemeClr val="bg1"/>
                </a:solidFill>
              </a:rPr>
              <a:t>Working together for the public’s health</a:t>
            </a:r>
            <a:endParaRPr lang="en-US" sz="1200" dirty="0">
              <a:solidFill>
                <a:schemeClr val="bg1"/>
              </a:solidFill>
            </a:endParaRPr>
          </a:p>
        </p:txBody>
      </p:sp>
      <p:sp>
        <p:nvSpPr>
          <p:cNvPr id="18438" name="AutoShape 12"/>
          <p:cNvSpPr>
            <a:spLocks noChangeArrowheads="1"/>
          </p:cNvSpPr>
          <p:nvPr/>
        </p:nvSpPr>
        <p:spPr bwMode="auto">
          <a:xfrm>
            <a:off x="971549" y="1989138"/>
            <a:ext cx="3780631" cy="792162"/>
          </a:xfrm>
          <a:prstGeom prst="roundRect">
            <a:avLst>
              <a:gd name="adj" fmla="val 16667"/>
            </a:avLst>
          </a:prstGeom>
          <a:solidFill>
            <a:srgbClr val="00AE9E"/>
          </a:solidFill>
          <a:ln w="19050">
            <a:solidFill>
              <a:schemeClr val="bg1"/>
            </a:solidFill>
            <a:round/>
            <a:headEnd/>
            <a:tailEnd/>
          </a:ln>
        </p:spPr>
        <p:txBody>
          <a:bodyPr wrap="none" anchor="ctr"/>
          <a:lstStyle/>
          <a:p>
            <a:pPr marL="342900" indent="-342900">
              <a:buFont typeface="+mj-lt"/>
              <a:buAutoNum type="arabicPeriod"/>
            </a:pPr>
            <a:r>
              <a:rPr lang="en-GB" sz="1800" dirty="0" smtClean="0">
                <a:solidFill>
                  <a:schemeClr val="bg1"/>
                </a:solidFill>
              </a:rPr>
              <a:t>Reducing </a:t>
            </a:r>
            <a:r>
              <a:rPr lang="en-GB" sz="1800" dirty="0">
                <a:solidFill>
                  <a:schemeClr val="bg1"/>
                </a:solidFill>
              </a:rPr>
              <a:t>preventable deaths</a:t>
            </a:r>
          </a:p>
        </p:txBody>
      </p:sp>
      <p:sp>
        <p:nvSpPr>
          <p:cNvPr id="18439" name="TextBox 1"/>
          <p:cNvSpPr txBox="1">
            <a:spLocks noChangeArrowheads="1"/>
          </p:cNvSpPr>
          <p:nvPr/>
        </p:nvSpPr>
        <p:spPr bwMode="auto">
          <a:xfrm>
            <a:off x="1331913" y="2636912"/>
            <a:ext cx="6840537" cy="303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endParaRPr lang="en-GB" sz="1100" dirty="0" smtClean="0"/>
          </a:p>
          <a:p>
            <a:pPr eaLnBrk="1" hangingPunct="1">
              <a:spcBef>
                <a:spcPts val="600"/>
              </a:spcBef>
              <a:buFont typeface="Arial" charset="0"/>
              <a:buChar char="•"/>
            </a:pPr>
            <a:r>
              <a:rPr lang="en-GB" sz="2000" dirty="0"/>
              <a:t>Support people to live healthier lives by implementing NHS </a:t>
            </a:r>
            <a:r>
              <a:rPr lang="en-GB" sz="2000" dirty="0" err="1"/>
              <a:t>Healthchecks</a:t>
            </a:r>
            <a:r>
              <a:rPr lang="en-GB" sz="2000" dirty="0"/>
              <a:t> </a:t>
            </a:r>
            <a:endParaRPr lang="en-GB" sz="2000" dirty="0" smtClean="0"/>
          </a:p>
          <a:p>
            <a:pPr eaLnBrk="1" hangingPunct="1">
              <a:spcBef>
                <a:spcPts val="600"/>
              </a:spcBef>
              <a:buFont typeface="Arial" charset="0"/>
              <a:buChar char="•"/>
            </a:pPr>
            <a:r>
              <a:rPr lang="en-GB" sz="2000" b="1" dirty="0"/>
              <a:t>Accelerate efforts to promote tobacco control and reduce the prevalence of </a:t>
            </a:r>
            <a:r>
              <a:rPr lang="en-GB" sz="2000" b="1" dirty="0" smtClean="0"/>
              <a:t>smoking</a:t>
            </a:r>
          </a:p>
          <a:p>
            <a:pPr eaLnBrk="1" hangingPunct="1">
              <a:spcBef>
                <a:spcPts val="600"/>
              </a:spcBef>
              <a:buFont typeface="Arial" charset="0"/>
              <a:buChar char="•"/>
            </a:pPr>
            <a:r>
              <a:rPr lang="en-GB" sz="2000" dirty="0"/>
              <a:t>Report on premature mortality and the Public Health Outcomes </a:t>
            </a:r>
            <a:r>
              <a:rPr lang="en-GB" sz="2000" dirty="0" smtClean="0"/>
              <a:t>Framework</a:t>
            </a:r>
          </a:p>
          <a:p>
            <a:pPr eaLnBrk="1" hangingPunct="1">
              <a:spcBef>
                <a:spcPts val="600"/>
              </a:spcBef>
              <a:buFont typeface="Arial" charset="0"/>
              <a:buChar char="•"/>
            </a:pPr>
            <a:r>
              <a:rPr lang="en-GB" sz="2000" dirty="0"/>
              <a:t>Enable improved integration of care, to support local innovations to find alternatives to hospital-based care</a:t>
            </a:r>
            <a:endParaRPr lang="en-GB" sz="2000" dirty="0" smtClean="0"/>
          </a:p>
        </p:txBody>
      </p:sp>
      <p:cxnSp>
        <p:nvCxnSpPr>
          <p:cNvPr id="6" name="Straight Connector 5"/>
          <p:cNvCxnSpPr/>
          <p:nvPr/>
        </p:nvCxnSpPr>
        <p:spPr>
          <a:xfrm>
            <a:off x="1187450" y="2636838"/>
            <a:ext cx="0" cy="2376338"/>
          </a:xfrm>
          <a:prstGeom prst="line">
            <a:avLst/>
          </a:prstGeom>
          <a:ln w="38100">
            <a:solidFill>
              <a:srgbClr val="00AE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1475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wipe(up)">
                                      <p:cBhvr>
                                        <p:cTn id="10" dur="75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t>Health and Wellbeing Directorate</a:t>
            </a:r>
            <a:r>
              <a:rPr lang="en-GB" sz="2800" dirty="0" smtClean="0"/>
              <a:t/>
            </a:r>
            <a:br>
              <a:rPr lang="en-GB" sz="2800" dirty="0" smtClean="0"/>
            </a:br>
            <a:r>
              <a:rPr lang="en-GB" sz="2400" dirty="0" smtClean="0"/>
              <a:t>Tobacco Control and Smoking Cessation objectives</a:t>
            </a:r>
            <a:endParaRPr lang="en-GB" sz="2800" dirty="0"/>
          </a:p>
        </p:txBody>
      </p:sp>
      <p:sp>
        <p:nvSpPr>
          <p:cNvPr id="6" name="Content Placeholder 5"/>
          <p:cNvSpPr>
            <a:spLocks noGrp="1"/>
          </p:cNvSpPr>
          <p:nvPr>
            <p:ph idx="1"/>
          </p:nvPr>
        </p:nvSpPr>
        <p:spPr>
          <a:xfrm>
            <a:off x="558000" y="2590800"/>
            <a:ext cx="8028000" cy="3561655"/>
          </a:xfrm>
        </p:spPr>
        <p:txBody>
          <a:bodyPr/>
          <a:lstStyle/>
          <a:p>
            <a:pPr>
              <a:buFont typeface="+mj-lt"/>
              <a:buAutoNum type="arabicPeriod"/>
            </a:pPr>
            <a:r>
              <a:rPr lang="en-US" dirty="0"/>
              <a:t>Increase healthy life expectancy by reducing smoking prevalence and its consequences </a:t>
            </a:r>
            <a:r>
              <a:rPr lang="en-US" dirty="0" smtClean="0"/>
              <a:t>(includes </a:t>
            </a:r>
            <a:r>
              <a:rPr lang="en-US" dirty="0"/>
              <a:t>social marketing </a:t>
            </a:r>
            <a:r>
              <a:rPr lang="en-US" dirty="0" smtClean="0"/>
              <a:t>campaigns)</a:t>
            </a:r>
            <a:endParaRPr lang="en-US" dirty="0"/>
          </a:p>
          <a:p>
            <a:pPr>
              <a:buFont typeface="+mj-lt"/>
              <a:buAutoNum type="arabicPeriod"/>
            </a:pPr>
            <a:r>
              <a:rPr lang="en-US" dirty="0"/>
              <a:t>Support and facilitate delivery of policy and governmental aspects of the Tobacco Strategy</a:t>
            </a:r>
          </a:p>
          <a:p>
            <a:pPr>
              <a:buFont typeface="+mj-lt"/>
              <a:buAutoNum type="arabicPeriod"/>
            </a:pPr>
            <a:r>
              <a:rPr lang="en-US" dirty="0"/>
              <a:t>Sustain and support infrastructure for tobacco control and smoking cessation, collaborating with key players in TC and SS</a:t>
            </a:r>
          </a:p>
          <a:p>
            <a:pPr>
              <a:buFont typeface="+mj-lt"/>
              <a:buAutoNum type="arabicPeriod"/>
            </a:pPr>
            <a:r>
              <a:rPr lang="en-US" dirty="0"/>
              <a:t>Increase system-wide emphasis on TC and SS in specific vulnerable and high impact groups</a:t>
            </a:r>
          </a:p>
          <a:p>
            <a:pPr>
              <a:buFont typeface="+mj-lt"/>
              <a:buAutoNum type="arabicPeriod"/>
            </a:pPr>
            <a:r>
              <a:rPr lang="en-US" dirty="0"/>
              <a:t>Support development of information and intelligence for TC and SS, including appropriate guidance and advice on practice</a:t>
            </a:r>
          </a:p>
          <a:p>
            <a:endParaRPr lang="en-GB" dirty="0"/>
          </a:p>
        </p:txBody>
      </p:sp>
      <p:sp>
        <p:nvSpPr>
          <p:cNvPr id="3" name="Slide Number Placeholder 2"/>
          <p:cNvSpPr>
            <a:spLocks noGrp="1"/>
          </p:cNvSpPr>
          <p:nvPr>
            <p:ph type="sldNum" sz="quarter" idx="10"/>
          </p:nvPr>
        </p:nvSpPr>
        <p:spPr/>
        <p:txBody>
          <a:bodyPr/>
          <a:lstStyle/>
          <a:p>
            <a:pPr>
              <a:defRPr/>
            </a:pPr>
            <a:r>
              <a:rPr lang="en-US" smtClean="0"/>
              <a:t>  </a:t>
            </a:r>
            <a:fld id="{EB4B846C-37E1-4198-8614-DFE920AB1F04}" type="slidenum">
              <a:rPr lang="en-US" smtClean="0"/>
              <a:pPr>
                <a:defRPr/>
              </a:pPr>
              <a:t>16</a:t>
            </a:fld>
            <a:endParaRPr lang="en-US" dirty="0"/>
          </a:p>
        </p:txBody>
      </p:sp>
    </p:spTree>
    <p:extLst>
      <p:ext uri="{BB962C8B-B14F-4D97-AF65-F5344CB8AC3E}">
        <p14:creationId xmlns:p14="http://schemas.microsoft.com/office/powerpoint/2010/main" val="17810935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3577EEF2-7760-4D47-AEEA-B38F59761BDF}" type="slidenum">
              <a:rPr lang="en-US" smtClean="0"/>
              <a:pPr/>
              <a:t>17</a:t>
            </a:fld>
            <a:endParaRPr lang="en-US"/>
          </a:p>
        </p:txBody>
      </p:sp>
      <p:pic>
        <p:nvPicPr>
          <p:cNvPr id="4" name="Picture 3"/>
          <p:cNvPicPr>
            <a:picLocks noChangeAspect="1"/>
          </p:cNvPicPr>
          <p:nvPr/>
        </p:nvPicPr>
        <p:blipFill>
          <a:blip r:embed="rId2"/>
          <a:stretch>
            <a:fillRect/>
          </a:stretch>
        </p:blipFill>
        <p:spPr>
          <a:xfrm>
            <a:off x="342900" y="584200"/>
            <a:ext cx="8445500" cy="5676900"/>
          </a:xfrm>
          <a:prstGeom prst="rect">
            <a:avLst/>
          </a:prstGeom>
        </p:spPr>
      </p:pic>
    </p:spTree>
    <p:extLst>
      <p:ext uri="{BB962C8B-B14F-4D97-AF65-F5344CB8AC3E}">
        <p14:creationId xmlns:p14="http://schemas.microsoft.com/office/powerpoint/2010/main" val="18431144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3577EEF2-7760-4D47-AEEA-B38F59761BDF}" type="slidenum">
              <a:rPr lang="en-US" smtClean="0"/>
              <a:pPr/>
              <a:t>18</a:t>
            </a:fld>
            <a:endParaRPr lang="en-US"/>
          </a:p>
        </p:txBody>
      </p:sp>
      <p:pic>
        <p:nvPicPr>
          <p:cNvPr id="4" name="Picture 3"/>
          <p:cNvPicPr>
            <a:picLocks noChangeAspect="1"/>
          </p:cNvPicPr>
          <p:nvPr/>
        </p:nvPicPr>
        <p:blipFill>
          <a:blip r:embed="rId2"/>
          <a:stretch>
            <a:fillRect/>
          </a:stretch>
        </p:blipFill>
        <p:spPr>
          <a:xfrm>
            <a:off x="539552" y="188640"/>
            <a:ext cx="8051800" cy="6019800"/>
          </a:xfrm>
          <a:prstGeom prst="rect">
            <a:avLst/>
          </a:prstGeom>
        </p:spPr>
      </p:pic>
    </p:spTree>
    <p:extLst>
      <p:ext uri="{BB962C8B-B14F-4D97-AF65-F5344CB8AC3E}">
        <p14:creationId xmlns:p14="http://schemas.microsoft.com/office/powerpoint/2010/main" val="8628915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2298600"/>
            <a:ext cx="8028000" cy="3949800"/>
          </a:xfrm>
        </p:spPr>
        <p:txBody>
          <a:bodyPr/>
          <a:lstStyle/>
          <a:p>
            <a:pPr lvl="0">
              <a:buFont typeface="+mj-lt"/>
              <a:buAutoNum type="arabicPeriod"/>
            </a:pPr>
            <a:r>
              <a:rPr lang="en-GB" sz="2000" dirty="0">
                <a:solidFill>
                  <a:schemeClr val="tx1"/>
                </a:solidFill>
              </a:rPr>
              <a:t>Stopping the promotion of tobacco</a:t>
            </a:r>
          </a:p>
          <a:p>
            <a:pPr lvl="0">
              <a:buFont typeface="+mj-lt"/>
              <a:buAutoNum type="arabicPeriod"/>
            </a:pPr>
            <a:r>
              <a:rPr lang="en-GB" sz="2000" dirty="0">
                <a:solidFill>
                  <a:schemeClr val="tx1"/>
                </a:solidFill>
              </a:rPr>
              <a:t>Making tobacco less affordable (reduce availability and supply)</a:t>
            </a:r>
          </a:p>
          <a:p>
            <a:pPr lvl="0">
              <a:buFont typeface="+mj-lt"/>
              <a:buAutoNum type="arabicPeriod"/>
            </a:pPr>
            <a:r>
              <a:rPr lang="en-GB" sz="2000" dirty="0">
                <a:solidFill>
                  <a:schemeClr val="tx1"/>
                </a:solidFill>
              </a:rPr>
              <a:t>Effective regulation of tobacco products</a:t>
            </a:r>
          </a:p>
          <a:p>
            <a:pPr lvl="0">
              <a:buFont typeface="+mj-lt"/>
              <a:buAutoNum type="arabicPeriod"/>
            </a:pPr>
            <a:r>
              <a:rPr lang="en-GB" sz="2000" dirty="0">
                <a:solidFill>
                  <a:schemeClr val="tx1"/>
                </a:solidFill>
              </a:rPr>
              <a:t>Helping tobacco users to quit / preventing new users starting</a:t>
            </a:r>
          </a:p>
          <a:p>
            <a:pPr lvl="0">
              <a:buFont typeface="+mj-lt"/>
              <a:buAutoNum type="arabicPeriod"/>
            </a:pPr>
            <a:r>
              <a:rPr lang="en-GB" sz="2000" dirty="0">
                <a:solidFill>
                  <a:schemeClr val="tx1"/>
                </a:solidFill>
              </a:rPr>
              <a:t>Reducing exposure to second-hand smoke</a:t>
            </a:r>
          </a:p>
          <a:p>
            <a:pPr lvl="0">
              <a:buFont typeface="+mj-lt"/>
              <a:buAutoNum type="arabicPeriod"/>
            </a:pPr>
            <a:r>
              <a:rPr lang="en-GB" sz="2000" dirty="0">
                <a:solidFill>
                  <a:schemeClr val="tx1"/>
                </a:solidFill>
              </a:rPr>
              <a:t>Effective communications for tobacco control</a:t>
            </a:r>
          </a:p>
          <a:p>
            <a:pPr lvl="0">
              <a:buFont typeface="+mj-lt"/>
              <a:buAutoNum type="arabicPeriod"/>
            </a:pPr>
            <a:r>
              <a:rPr lang="en-GB" sz="2000" dirty="0">
                <a:solidFill>
                  <a:schemeClr val="tx1"/>
                </a:solidFill>
              </a:rPr>
              <a:t>Information and intelligence</a:t>
            </a:r>
          </a:p>
          <a:p>
            <a:pPr lvl="0">
              <a:buFont typeface="+mj-lt"/>
              <a:buAutoNum type="arabicPeriod"/>
            </a:pPr>
            <a:r>
              <a:rPr lang="en-GB" sz="2000" dirty="0">
                <a:solidFill>
                  <a:schemeClr val="tx1"/>
                </a:solidFill>
              </a:rPr>
              <a:t>Lobbying and persuasion</a:t>
            </a:r>
          </a:p>
          <a:p>
            <a:pPr lvl="0">
              <a:buFont typeface="+mj-lt"/>
              <a:buAutoNum type="arabicPeriod"/>
            </a:pPr>
            <a:r>
              <a:rPr lang="en-GB" sz="2000" dirty="0">
                <a:solidFill>
                  <a:schemeClr val="tx1"/>
                </a:solidFill>
              </a:rPr>
              <a:t>Networks, co-ordination, training and </a:t>
            </a:r>
            <a:r>
              <a:rPr lang="en-GB" sz="2000" dirty="0" smtClean="0">
                <a:solidFill>
                  <a:schemeClr val="tx1"/>
                </a:solidFill>
              </a:rPr>
              <a:t>support</a:t>
            </a:r>
            <a:endParaRPr lang="en-GB" sz="2000" dirty="0">
              <a:solidFill>
                <a:schemeClr val="tx1"/>
              </a:solidFill>
            </a:endParaRPr>
          </a:p>
        </p:txBody>
      </p:sp>
      <p:sp>
        <p:nvSpPr>
          <p:cNvPr id="3" name="Slide Number Placeholder 2"/>
          <p:cNvSpPr>
            <a:spLocks noGrp="1"/>
          </p:cNvSpPr>
          <p:nvPr>
            <p:ph type="sldNum" sz="quarter" idx="10"/>
          </p:nvPr>
        </p:nvSpPr>
        <p:spPr/>
        <p:txBody>
          <a:bodyPr/>
          <a:lstStyle/>
          <a:p>
            <a:fld id="{3577EEF2-7760-4D47-AEEA-B38F59761BDF}" type="slidenum">
              <a:rPr lang="en-US" smtClean="0"/>
              <a:pPr/>
              <a:t>19</a:t>
            </a:fld>
            <a:endParaRPr lang="en-US" dirty="0"/>
          </a:p>
        </p:txBody>
      </p:sp>
      <p:sp>
        <p:nvSpPr>
          <p:cNvPr id="5" name="Title 4"/>
          <p:cNvSpPr txBox="1">
            <a:spLocks/>
          </p:cNvSpPr>
          <p:nvPr/>
        </p:nvSpPr>
        <p:spPr>
          <a:xfrm>
            <a:off x="558000" y="1368000"/>
            <a:ext cx="8028000" cy="648072"/>
          </a:xfrm>
          <a:prstGeom prst="rect">
            <a:avLst/>
          </a:prstGeom>
        </p:spPr>
        <p:txBody>
          <a:bodyPr vert="horz" lIns="0" tIns="0" rIns="0" bIns="0" rtlCol="0" anchor="t" anchorCtr="0">
            <a:normAutofit fontScale="62500" lnSpcReduction="20000"/>
          </a:bodyPr>
          <a:lstStyle/>
          <a:p>
            <a:pPr lvl="0" eaLnBrk="0" hangingPunct="0"/>
            <a:r>
              <a:rPr lang="en-GB" sz="4400" b="1" dirty="0" smtClean="0">
                <a:solidFill>
                  <a:srgbClr val="00AE9E"/>
                </a:solidFill>
              </a:rPr>
              <a:t>Health and Wellbeing Directorate</a:t>
            </a:r>
            <a:r>
              <a:rPr lang="en-GB" sz="4400" dirty="0" smtClean="0">
                <a:solidFill>
                  <a:srgbClr val="00AE9E"/>
                </a:solidFill>
              </a:rPr>
              <a:t/>
            </a:r>
            <a:br>
              <a:rPr lang="en-GB" sz="4400" dirty="0" smtClean="0">
                <a:solidFill>
                  <a:srgbClr val="00AE9E"/>
                </a:solidFill>
              </a:rPr>
            </a:br>
            <a:r>
              <a:rPr lang="en-GB" sz="4000" dirty="0" smtClean="0">
                <a:solidFill>
                  <a:srgbClr val="00AE9E"/>
                </a:solidFill>
              </a:rPr>
              <a:t>Tobacco Control and Smoking Cessation Strategies</a:t>
            </a:r>
            <a:endParaRPr kumimoji="0" lang="en-GB" sz="4000" b="0" i="0" u="none" strike="noStrike" kern="1200" cap="none" spc="-150" normalizeH="0" baseline="0" noProof="0" dirty="0">
              <a:ln>
                <a:noFill/>
              </a:ln>
              <a:solidFill>
                <a:srgbClr val="00AE9E"/>
              </a:solidFill>
              <a:effectLst/>
              <a:uLnTx/>
              <a:uFillTx/>
              <a:latin typeface="Arial" pitchFamily="34" charset="0"/>
              <a:ea typeface="ヒラギノ角ゴ Pro W3" pitchFamily="84" charset="-128"/>
              <a:cs typeface="ヒラギノ角ゴ Pro W3" pitchFamily="84" charset="-128"/>
            </a:endParaRPr>
          </a:p>
        </p:txBody>
      </p:sp>
    </p:spTree>
    <p:extLst>
      <p:ext uri="{BB962C8B-B14F-4D97-AF65-F5344CB8AC3E}">
        <p14:creationId xmlns:p14="http://schemas.microsoft.com/office/powerpoint/2010/main" val="42134982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557213" y="1368425"/>
            <a:ext cx="8029575" cy="647700"/>
          </a:xfrm>
        </p:spPr>
        <p:txBody>
          <a:bodyPr wrap="square" numCol="1" anchor="t" anchorCtr="0" compatLnSpc="1">
            <a:prstTxWarp prst="textNoShape">
              <a:avLst/>
            </a:prstTxWarp>
          </a:bodyPr>
          <a:lstStyle/>
          <a:p>
            <a:pPr eaLnBrk="1" hangingPunct="1">
              <a:defRPr/>
            </a:pPr>
            <a:r>
              <a:rPr lang="en-GB" dirty="0" smtClean="0">
                <a:solidFill>
                  <a:srgbClr val="00AE9E"/>
                </a:solidFill>
              </a:rPr>
              <a:t>Content</a:t>
            </a:r>
            <a:endParaRPr lang="en-US" dirty="0" smtClean="0">
              <a:solidFill>
                <a:srgbClr val="00AE9E"/>
              </a:solidFill>
            </a:endParaRPr>
          </a:p>
        </p:txBody>
      </p:sp>
      <p:sp>
        <p:nvSpPr>
          <p:cNvPr id="13315" name="Content Placeholder 18"/>
          <p:cNvSpPr>
            <a:spLocks noGrp="1"/>
          </p:cNvSpPr>
          <p:nvPr>
            <p:ph idx="4294967295"/>
          </p:nvPr>
        </p:nvSpPr>
        <p:spPr>
          <a:xfrm>
            <a:off x="557213" y="2438400"/>
            <a:ext cx="8029575" cy="3714750"/>
          </a:xfrm>
        </p:spPr>
        <p:txBody>
          <a:bodyPr/>
          <a:lstStyle/>
          <a:p>
            <a:pPr marL="609600" indent="-609600">
              <a:buFontTx/>
              <a:buAutoNum type="arabicPeriod"/>
            </a:pPr>
            <a:r>
              <a:rPr lang="en-GB" sz="2800" dirty="0" smtClean="0">
                <a:solidFill>
                  <a:schemeClr val="tx1"/>
                </a:solidFill>
              </a:rPr>
              <a:t>PHE and the new public health landscape</a:t>
            </a:r>
          </a:p>
          <a:p>
            <a:pPr marL="609600" indent="-609600">
              <a:buFontTx/>
              <a:buAutoNum type="arabicPeriod"/>
            </a:pPr>
            <a:r>
              <a:rPr lang="en-GB" sz="2800" dirty="0" smtClean="0">
                <a:solidFill>
                  <a:schemeClr val="tx1"/>
                </a:solidFill>
              </a:rPr>
              <a:t>PHE Priorities for 2013/14</a:t>
            </a:r>
          </a:p>
          <a:p>
            <a:pPr marL="609600" indent="-609600">
              <a:buFontTx/>
              <a:buAutoNum type="arabicPeriod"/>
            </a:pPr>
            <a:r>
              <a:rPr lang="en-GB" sz="2800" dirty="0" smtClean="0">
                <a:solidFill>
                  <a:schemeClr val="tx1"/>
                </a:solidFill>
              </a:rPr>
              <a:t>Health and Wellbeing Priorities</a:t>
            </a:r>
          </a:p>
          <a:p>
            <a:pPr marL="609600" indent="-609600">
              <a:buFontTx/>
              <a:buAutoNum type="arabicPeriod"/>
            </a:pPr>
            <a:r>
              <a:rPr lang="en-GB" sz="2800" dirty="0" smtClean="0">
                <a:solidFill>
                  <a:schemeClr val="tx1"/>
                </a:solidFill>
              </a:rPr>
              <a:t>PHE Tobacco Control and Smoking Cessation Activities</a:t>
            </a:r>
          </a:p>
          <a:p>
            <a:pPr marL="0" lvl="1" indent="0" eaLnBrk="1" hangingPunct="1"/>
            <a:endParaRPr lang="en-US" dirty="0" smtClean="0">
              <a:latin typeface="Arial" charset="0"/>
            </a:endParaRPr>
          </a:p>
        </p:txBody>
      </p:sp>
      <p:sp>
        <p:nvSpPr>
          <p:cNvPr id="13316"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3A3BBC-4983-49BA-949F-46EE0183D83F}" type="slidenum">
              <a:rPr lang="en-US" sz="1200">
                <a:solidFill>
                  <a:schemeClr val="bg1"/>
                </a:solidFill>
              </a:rPr>
              <a:pPr eaLnBrk="1" hangingPunct="1"/>
              <a:t>2</a:t>
            </a:fld>
            <a:endParaRPr lang="en-US" sz="1200">
              <a:solidFill>
                <a:schemeClr val="bg1"/>
              </a:solidFill>
            </a:endParaRPr>
          </a:p>
        </p:txBody>
      </p:sp>
      <p:sp>
        <p:nvSpPr>
          <p:cNvPr id="13317" name="Footer Placeholder 4"/>
          <p:cNvSpPr txBox="1">
            <a:spLocks noGrp="1"/>
          </p:cNvSpPr>
          <p:nvPr/>
        </p:nvSpPr>
        <p:spPr bwMode="auto">
          <a:xfrm>
            <a:off x="900113" y="6308725"/>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dirty="0">
                <a:solidFill>
                  <a:schemeClr val="bg1"/>
                </a:solidFill>
              </a:rPr>
              <a:t>Working together for the public’s health</a:t>
            </a:r>
            <a:endParaRPr lang="en-US" sz="1200" dirty="0">
              <a:solidFill>
                <a:schemeClr val="bg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3577EEF2-7760-4D47-AEEA-B38F59761BDF}" type="slidenum">
              <a:rPr lang="en-US" smtClean="0"/>
              <a:pPr/>
              <a:t>20</a:t>
            </a:fld>
            <a:endParaRPr lang="en-US"/>
          </a:p>
        </p:txBody>
      </p:sp>
      <p:pic>
        <p:nvPicPr>
          <p:cNvPr id="5" name="Picture 4"/>
          <p:cNvPicPr>
            <a:picLocks noChangeAspect="1"/>
          </p:cNvPicPr>
          <p:nvPr/>
        </p:nvPicPr>
        <p:blipFill>
          <a:blip r:embed="rId2"/>
          <a:stretch>
            <a:fillRect/>
          </a:stretch>
        </p:blipFill>
        <p:spPr>
          <a:xfrm>
            <a:off x="1676400" y="1274293"/>
            <a:ext cx="6341489" cy="4948284"/>
          </a:xfrm>
          <a:prstGeom prst="rect">
            <a:avLst/>
          </a:prstGeom>
        </p:spPr>
      </p:pic>
      <p:sp>
        <p:nvSpPr>
          <p:cNvPr id="6" name="TextBox 5"/>
          <p:cNvSpPr txBox="1"/>
          <p:nvPr/>
        </p:nvSpPr>
        <p:spPr>
          <a:xfrm>
            <a:off x="152400" y="304800"/>
            <a:ext cx="5751094" cy="584776"/>
          </a:xfrm>
          <a:prstGeom prst="rect">
            <a:avLst/>
          </a:prstGeom>
          <a:noFill/>
        </p:spPr>
        <p:txBody>
          <a:bodyPr wrap="square" rtlCol="0">
            <a:spAutoFit/>
          </a:bodyPr>
          <a:lstStyle/>
          <a:p>
            <a:r>
              <a:rPr lang="en-GB" sz="3200" dirty="0" smtClean="0">
                <a:solidFill>
                  <a:srgbClr val="00AE9E"/>
                </a:solidFill>
              </a:rPr>
              <a:t>Stopping promotion of tobacco</a:t>
            </a:r>
            <a:endParaRPr lang="en-GB" sz="3200" dirty="0">
              <a:solidFill>
                <a:srgbClr val="00AE9E"/>
              </a:solidFill>
            </a:endParaRPr>
          </a:p>
        </p:txBody>
      </p:sp>
    </p:spTree>
    <p:extLst>
      <p:ext uri="{BB962C8B-B14F-4D97-AF65-F5344CB8AC3E}">
        <p14:creationId xmlns:p14="http://schemas.microsoft.com/office/powerpoint/2010/main" val="40343860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3577EEF2-7760-4D47-AEEA-B38F59761BDF}" type="slidenum">
              <a:rPr lang="en-US" smtClean="0"/>
              <a:pPr/>
              <a:t>21</a:t>
            </a:fld>
            <a:endParaRPr lang="en-US"/>
          </a:p>
        </p:txBody>
      </p:sp>
      <p:pic>
        <p:nvPicPr>
          <p:cNvPr id="4" name="Picture 3"/>
          <p:cNvPicPr>
            <a:picLocks noChangeAspect="1"/>
          </p:cNvPicPr>
          <p:nvPr/>
        </p:nvPicPr>
        <p:blipFill>
          <a:blip r:embed="rId2"/>
          <a:stretch>
            <a:fillRect/>
          </a:stretch>
        </p:blipFill>
        <p:spPr>
          <a:xfrm>
            <a:off x="1981200" y="838200"/>
            <a:ext cx="6122640" cy="5309553"/>
          </a:xfrm>
          <a:prstGeom prst="rect">
            <a:avLst/>
          </a:prstGeom>
        </p:spPr>
      </p:pic>
      <p:sp>
        <p:nvSpPr>
          <p:cNvPr id="5" name="TextBox 4"/>
          <p:cNvSpPr txBox="1"/>
          <p:nvPr/>
        </p:nvSpPr>
        <p:spPr>
          <a:xfrm>
            <a:off x="228600" y="152400"/>
            <a:ext cx="6540673" cy="646331"/>
          </a:xfrm>
          <a:prstGeom prst="rect">
            <a:avLst/>
          </a:prstGeom>
          <a:noFill/>
        </p:spPr>
        <p:txBody>
          <a:bodyPr wrap="none" rtlCol="0">
            <a:spAutoFit/>
          </a:bodyPr>
          <a:lstStyle/>
          <a:p>
            <a:r>
              <a:rPr lang="en-GB" sz="3600" dirty="0" smtClean="0">
                <a:solidFill>
                  <a:srgbClr val="00AE9E"/>
                </a:solidFill>
              </a:rPr>
              <a:t>Making tobacco less affordable</a:t>
            </a:r>
            <a:endParaRPr lang="en-GB" sz="3600" dirty="0">
              <a:solidFill>
                <a:srgbClr val="00AE9E"/>
              </a:solidFill>
            </a:endParaRPr>
          </a:p>
        </p:txBody>
      </p:sp>
    </p:spTree>
    <p:extLst>
      <p:ext uri="{BB962C8B-B14F-4D97-AF65-F5344CB8AC3E}">
        <p14:creationId xmlns:p14="http://schemas.microsoft.com/office/powerpoint/2010/main" val="23329108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a:defRPr/>
            </a:pPr>
            <a:r>
              <a:rPr lang="en-US" smtClean="0"/>
              <a:t>  </a:t>
            </a:r>
            <a:fld id="{34F5B560-165B-4748-8F10-4294154EB5E9}" type="slidenum">
              <a:rPr lang="en-US" smtClean="0"/>
              <a:pPr>
                <a:defRPr/>
              </a:pPr>
              <a:t>22</a:t>
            </a:fld>
            <a:endParaRPr lang="en-US" dirty="0"/>
          </a:p>
        </p:txBody>
      </p:sp>
      <p:pic>
        <p:nvPicPr>
          <p:cNvPr id="6" name="Picture 5"/>
          <p:cNvPicPr>
            <a:picLocks noChangeAspect="1"/>
          </p:cNvPicPr>
          <p:nvPr/>
        </p:nvPicPr>
        <p:blipFill>
          <a:blip r:embed="rId2"/>
          <a:stretch>
            <a:fillRect/>
          </a:stretch>
        </p:blipFill>
        <p:spPr>
          <a:xfrm>
            <a:off x="3419872" y="1556792"/>
            <a:ext cx="5351636" cy="4444579"/>
          </a:xfrm>
          <a:prstGeom prst="rect">
            <a:avLst/>
          </a:prstGeom>
        </p:spPr>
      </p:pic>
      <p:pic>
        <p:nvPicPr>
          <p:cNvPr id="7" name="Picture 6"/>
          <p:cNvPicPr>
            <a:picLocks noChangeAspect="1"/>
          </p:cNvPicPr>
          <p:nvPr/>
        </p:nvPicPr>
        <p:blipFill>
          <a:blip r:embed="rId3"/>
          <a:stretch>
            <a:fillRect/>
          </a:stretch>
        </p:blipFill>
        <p:spPr>
          <a:xfrm>
            <a:off x="179512" y="116632"/>
            <a:ext cx="3136841" cy="4437112"/>
          </a:xfrm>
          <a:prstGeom prst="rect">
            <a:avLst/>
          </a:prstGeom>
        </p:spPr>
      </p:pic>
      <p:sp>
        <p:nvSpPr>
          <p:cNvPr id="5" name="TextBox 4"/>
          <p:cNvSpPr txBox="1"/>
          <p:nvPr/>
        </p:nvSpPr>
        <p:spPr>
          <a:xfrm>
            <a:off x="4876800" y="152400"/>
            <a:ext cx="4102731" cy="646331"/>
          </a:xfrm>
          <a:prstGeom prst="rect">
            <a:avLst/>
          </a:prstGeom>
          <a:noFill/>
        </p:spPr>
        <p:txBody>
          <a:bodyPr wrap="none" rtlCol="0">
            <a:spAutoFit/>
          </a:bodyPr>
          <a:lstStyle/>
          <a:p>
            <a:r>
              <a:rPr lang="en-GB" sz="3600" dirty="0" smtClean="0">
                <a:solidFill>
                  <a:srgbClr val="00AE9E"/>
                </a:solidFill>
              </a:rPr>
              <a:t>Effective regulation</a:t>
            </a:r>
            <a:endParaRPr lang="en-GB" sz="3600" dirty="0">
              <a:solidFill>
                <a:srgbClr val="00AE9E"/>
              </a:solidFill>
            </a:endParaRPr>
          </a:p>
        </p:txBody>
      </p:sp>
    </p:spTree>
    <p:extLst>
      <p:ext uri="{BB962C8B-B14F-4D97-AF65-F5344CB8AC3E}">
        <p14:creationId xmlns:p14="http://schemas.microsoft.com/office/powerpoint/2010/main" val="21617887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Font typeface="Arial"/>
              <a:buChar char="•"/>
            </a:pPr>
            <a:r>
              <a:rPr lang="en-GB" sz="2400" dirty="0" smtClean="0">
                <a:solidFill>
                  <a:srgbClr val="000000"/>
                </a:solidFill>
              </a:rPr>
              <a:t>Maintain and expand Stop Smoking Services</a:t>
            </a:r>
          </a:p>
          <a:p>
            <a:pPr>
              <a:buFont typeface="Arial"/>
              <a:buChar char="•"/>
            </a:pPr>
            <a:r>
              <a:rPr lang="en-GB" sz="2400" dirty="0" smtClean="0">
                <a:solidFill>
                  <a:srgbClr val="000000"/>
                </a:solidFill>
              </a:rPr>
              <a:t>Clarify future identity, training, standards and review – ‘kite marking’?</a:t>
            </a:r>
          </a:p>
          <a:p>
            <a:pPr>
              <a:buFont typeface="Arial"/>
              <a:buChar char="•"/>
            </a:pPr>
            <a:r>
              <a:rPr lang="en-GB" sz="2400" dirty="0" smtClean="0">
                <a:solidFill>
                  <a:srgbClr val="000000"/>
                </a:solidFill>
              </a:rPr>
              <a:t>Interventions to reduce smoking, working with the NHS:</a:t>
            </a:r>
          </a:p>
          <a:p>
            <a:pPr marL="0" indent="0"/>
            <a:r>
              <a:rPr lang="en-GB" sz="2000" dirty="0" smtClean="0">
                <a:solidFill>
                  <a:srgbClr val="000000"/>
                </a:solidFill>
              </a:rPr>
              <a:t>	- reduce smoking in pregnancy</a:t>
            </a:r>
          </a:p>
          <a:p>
            <a:pPr marL="0" indent="0"/>
            <a:r>
              <a:rPr lang="en-GB" sz="2000" dirty="0">
                <a:solidFill>
                  <a:srgbClr val="000000"/>
                </a:solidFill>
              </a:rPr>
              <a:t>	</a:t>
            </a:r>
            <a:r>
              <a:rPr lang="en-GB" sz="2000" dirty="0" smtClean="0">
                <a:solidFill>
                  <a:srgbClr val="000000"/>
                </a:solidFill>
              </a:rPr>
              <a:t>- among people with mental health problems</a:t>
            </a:r>
          </a:p>
          <a:p>
            <a:pPr marL="0" indent="0"/>
            <a:r>
              <a:rPr lang="en-GB" sz="2000" dirty="0">
                <a:solidFill>
                  <a:srgbClr val="000000"/>
                </a:solidFill>
              </a:rPr>
              <a:t>	</a:t>
            </a:r>
            <a:r>
              <a:rPr lang="en-GB" sz="2000" dirty="0" smtClean="0">
                <a:solidFill>
                  <a:srgbClr val="000000"/>
                </a:solidFill>
              </a:rPr>
              <a:t>- among people in contact with the justice system</a:t>
            </a:r>
          </a:p>
          <a:p>
            <a:pPr marL="0" indent="0"/>
            <a:r>
              <a:rPr lang="en-GB" sz="2000" dirty="0">
                <a:solidFill>
                  <a:srgbClr val="000000"/>
                </a:solidFill>
              </a:rPr>
              <a:t>	</a:t>
            </a:r>
            <a:r>
              <a:rPr lang="en-GB" sz="2000" dirty="0" smtClean="0">
                <a:solidFill>
                  <a:srgbClr val="000000"/>
                </a:solidFill>
              </a:rPr>
              <a:t>- initiating quitting from or in secondary care</a:t>
            </a:r>
          </a:p>
          <a:p>
            <a:pPr>
              <a:buFont typeface="Arial"/>
              <a:buChar char="•"/>
            </a:pPr>
            <a:r>
              <a:rPr lang="en-GB" sz="2400" dirty="0" smtClean="0">
                <a:solidFill>
                  <a:srgbClr val="000000"/>
                </a:solidFill>
              </a:rPr>
              <a:t>Supporting optimised performance</a:t>
            </a:r>
          </a:p>
          <a:p>
            <a:pPr>
              <a:buFont typeface="Arial"/>
              <a:buChar char="•"/>
            </a:pPr>
            <a:r>
              <a:rPr lang="en-GB" sz="2400" dirty="0" smtClean="0">
                <a:solidFill>
                  <a:srgbClr val="000000"/>
                </a:solidFill>
              </a:rPr>
              <a:t>Positioning of harm-reduction</a:t>
            </a:r>
            <a:endParaRPr lang="en-GB" sz="2400" dirty="0">
              <a:solidFill>
                <a:srgbClr val="000000"/>
              </a:solidFill>
            </a:endParaRPr>
          </a:p>
        </p:txBody>
      </p:sp>
      <p:sp>
        <p:nvSpPr>
          <p:cNvPr id="3" name="Slide Number Placeholder 2"/>
          <p:cNvSpPr>
            <a:spLocks noGrp="1"/>
          </p:cNvSpPr>
          <p:nvPr>
            <p:ph type="sldNum" sz="quarter" idx="10"/>
          </p:nvPr>
        </p:nvSpPr>
        <p:spPr/>
        <p:txBody>
          <a:bodyPr/>
          <a:lstStyle/>
          <a:p>
            <a:pPr>
              <a:defRPr/>
            </a:pPr>
            <a:r>
              <a:rPr lang="en-US" smtClean="0"/>
              <a:t>  </a:t>
            </a:r>
            <a:fld id="{34F5B560-165B-4748-8F10-4294154EB5E9}" type="slidenum">
              <a:rPr lang="en-US" smtClean="0"/>
              <a:pPr>
                <a:defRPr/>
              </a:pPr>
              <a:t>23</a:t>
            </a:fld>
            <a:endParaRPr lang="en-US" dirty="0"/>
          </a:p>
        </p:txBody>
      </p:sp>
      <p:sp>
        <p:nvSpPr>
          <p:cNvPr id="4" name="TextBox 3"/>
          <p:cNvSpPr txBox="1"/>
          <p:nvPr/>
        </p:nvSpPr>
        <p:spPr>
          <a:xfrm>
            <a:off x="2743200" y="304800"/>
            <a:ext cx="6138519" cy="646331"/>
          </a:xfrm>
          <a:prstGeom prst="rect">
            <a:avLst/>
          </a:prstGeom>
          <a:noFill/>
        </p:spPr>
        <p:txBody>
          <a:bodyPr wrap="none" rtlCol="0">
            <a:spAutoFit/>
          </a:bodyPr>
          <a:lstStyle/>
          <a:p>
            <a:r>
              <a:rPr lang="en-GB" sz="3600" dirty="0" smtClean="0">
                <a:solidFill>
                  <a:srgbClr val="00AE9E"/>
                </a:solidFill>
              </a:rPr>
              <a:t>Helping tobacco users to quit</a:t>
            </a:r>
            <a:endParaRPr lang="en-GB" sz="3600" dirty="0">
              <a:solidFill>
                <a:srgbClr val="00AE9E"/>
              </a:solidFill>
            </a:endParaRPr>
          </a:p>
        </p:txBody>
      </p:sp>
    </p:spTree>
    <p:extLst>
      <p:ext uri="{BB962C8B-B14F-4D97-AF65-F5344CB8AC3E}">
        <p14:creationId xmlns:p14="http://schemas.microsoft.com/office/powerpoint/2010/main" val="18695080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3577EEF2-7760-4D47-AEEA-B38F59761BDF}" type="slidenum">
              <a:rPr lang="en-US" smtClean="0"/>
              <a:pPr/>
              <a:t>24</a:t>
            </a:fld>
            <a:endParaRPr lang="en-US"/>
          </a:p>
        </p:txBody>
      </p:sp>
      <p:pic>
        <p:nvPicPr>
          <p:cNvPr id="4" name="Picture 3"/>
          <p:cNvPicPr>
            <a:picLocks noChangeAspect="1"/>
          </p:cNvPicPr>
          <p:nvPr/>
        </p:nvPicPr>
        <p:blipFill>
          <a:blip r:embed="rId2"/>
          <a:stretch>
            <a:fillRect/>
          </a:stretch>
        </p:blipFill>
        <p:spPr>
          <a:xfrm>
            <a:off x="1676400" y="1066800"/>
            <a:ext cx="5974600" cy="5113232"/>
          </a:xfrm>
          <a:prstGeom prst="rect">
            <a:avLst/>
          </a:prstGeom>
        </p:spPr>
      </p:pic>
      <p:sp>
        <p:nvSpPr>
          <p:cNvPr id="5" name="TextBox 4"/>
          <p:cNvSpPr txBox="1"/>
          <p:nvPr/>
        </p:nvSpPr>
        <p:spPr>
          <a:xfrm>
            <a:off x="3352800" y="152400"/>
            <a:ext cx="5567951" cy="584776"/>
          </a:xfrm>
          <a:prstGeom prst="rect">
            <a:avLst/>
          </a:prstGeom>
          <a:noFill/>
        </p:spPr>
        <p:txBody>
          <a:bodyPr wrap="none" rtlCol="0">
            <a:spAutoFit/>
          </a:bodyPr>
          <a:lstStyle/>
          <a:p>
            <a:r>
              <a:rPr lang="en-GB" sz="3200" dirty="0" smtClean="0">
                <a:solidFill>
                  <a:srgbClr val="00AE9E"/>
                </a:solidFill>
              </a:rPr>
              <a:t>Reducing secondary smoking</a:t>
            </a:r>
            <a:endParaRPr lang="en-GB" sz="3200" dirty="0">
              <a:solidFill>
                <a:srgbClr val="00AE9E"/>
              </a:solidFill>
            </a:endParaRPr>
          </a:p>
        </p:txBody>
      </p:sp>
    </p:spTree>
    <p:extLst>
      <p:ext uri="{BB962C8B-B14F-4D97-AF65-F5344CB8AC3E}">
        <p14:creationId xmlns:p14="http://schemas.microsoft.com/office/powerpoint/2010/main" val="376508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a:buChar char="•"/>
            </a:pPr>
            <a:r>
              <a:rPr lang="en-GB" b="1" dirty="0" smtClean="0">
                <a:solidFill>
                  <a:srgbClr val="000000"/>
                </a:solidFill>
              </a:rPr>
              <a:t>Scotland 2012</a:t>
            </a:r>
            <a:r>
              <a:rPr lang="en-GB" dirty="0" smtClean="0">
                <a:solidFill>
                  <a:srgbClr val="000000"/>
                </a:solidFill>
              </a:rPr>
              <a:t>: “Reductions </a:t>
            </a:r>
            <a:r>
              <a:rPr lang="en-GB" dirty="0">
                <a:solidFill>
                  <a:srgbClr val="000000"/>
                </a:solidFill>
              </a:rPr>
              <a:t>were observed in the risk of preterm delivery and small for gestational age 3 </a:t>
            </a:r>
            <a:r>
              <a:rPr lang="en-GB" dirty="0" smtClean="0">
                <a:solidFill>
                  <a:srgbClr val="000000"/>
                </a:solidFill>
              </a:rPr>
              <a:t>months </a:t>
            </a:r>
            <a:r>
              <a:rPr lang="en-GB" dirty="0">
                <a:solidFill>
                  <a:srgbClr val="000000"/>
                </a:solidFill>
              </a:rPr>
              <a:t>prior to </a:t>
            </a:r>
            <a:r>
              <a:rPr lang="en-GB" dirty="0" smtClean="0">
                <a:solidFill>
                  <a:srgbClr val="000000"/>
                </a:solidFill>
              </a:rPr>
              <a:t>the introduction </a:t>
            </a:r>
            <a:r>
              <a:rPr lang="en-GB" dirty="0">
                <a:solidFill>
                  <a:srgbClr val="000000"/>
                </a:solidFill>
              </a:rPr>
              <a:t>of legislation, although the former reversed partially following the legislation</a:t>
            </a:r>
            <a:r>
              <a:rPr lang="en-GB" dirty="0" smtClean="0">
                <a:solidFill>
                  <a:srgbClr val="000000"/>
                </a:solidFill>
              </a:rPr>
              <a:t>.”</a:t>
            </a:r>
          </a:p>
          <a:p>
            <a:pPr>
              <a:buFont typeface="Arial"/>
              <a:buChar char="•"/>
            </a:pPr>
            <a:endParaRPr lang="en-GB" dirty="0" smtClean="0">
              <a:solidFill>
                <a:srgbClr val="000000"/>
              </a:solidFill>
            </a:endParaRPr>
          </a:p>
          <a:p>
            <a:pPr>
              <a:buFont typeface="Arial"/>
              <a:buChar char="•"/>
            </a:pPr>
            <a:r>
              <a:rPr lang="en-GB" b="1" dirty="0" smtClean="0">
                <a:solidFill>
                  <a:srgbClr val="000000"/>
                </a:solidFill>
              </a:rPr>
              <a:t>Ireland 2012</a:t>
            </a:r>
            <a:r>
              <a:rPr lang="en-GB" dirty="0" smtClean="0">
                <a:solidFill>
                  <a:srgbClr val="000000"/>
                </a:solidFill>
              </a:rPr>
              <a:t>: “A </a:t>
            </a:r>
            <a:r>
              <a:rPr lang="en-GB" dirty="0">
                <a:solidFill>
                  <a:srgbClr val="000000"/>
                </a:solidFill>
              </a:rPr>
              <a:t>significant reduction in small-for-gestational birth rates both immediately and sustained over the post-</a:t>
            </a:r>
            <a:r>
              <a:rPr lang="en-GB" dirty="0" smtClean="0">
                <a:solidFill>
                  <a:srgbClr val="000000"/>
                </a:solidFill>
              </a:rPr>
              <a:t>ban period</a:t>
            </a:r>
            <a:r>
              <a:rPr lang="en-GB" dirty="0">
                <a:solidFill>
                  <a:srgbClr val="000000"/>
                </a:solidFill>
              </a:rPr>
              <a:t>, reinforces the mounting evidence of the positive health effect of a successful comprehensive smoke-free legislation in a vulnerable population group as pregnant women</a:t>
            </a:r>
            <a:r>
              <a:rPr lang="en-GB" dirty="0" smtClean="0">
                <a:solidFill>
                  <a:srgbClr val="000000"/>
                </a:solidFill>
              </a:rPr>
              <a:t>.”</a:t>
            </a:r>
          </a:p>
          <a:p>
            <a:pPr>
              <a:buFont typeface="Arial"/>
              <a:buChar char="•"/>
            </a:pPr>
            <a:endParaRPr lang="en-GB" dirty="0" smtClean="0">
              <a:solidFill>
                <a:srgbClr val="000000"/>
              </a:solidFill>
            </a:endParaRPr>
          </a:p>
          <a:p>
            <a:pPr>
              <a:buFont typeface="Arial"/>
              <a:buChar char="•"/>
            </a:pPr>
            <a:r>
              <a:rPr lang="en-GB" b="1" dirty="0" smtClean="0">
                <a:solidFill>
                  <a:srgbClr val="000000"/>
                </a:solidFill>
              </a:rPr>
              <a:t>Belgium 2013</a:t>
            </a:r>
            <a:r>
              <a:rPr lang="en-GB" dirty="0" smtClean="0">
                <a:solidFill>
                  <a:srgbClr val="000000"/>
                </a:solidFill>
              </a:rPr>
              <a:t>: </a:t>
            </a:r>
            <a:r>
              <a:rPr lang="en-GB" dirty="0">
                <a:solidFill>
                  <a:srgbClr val="000000"/>
                </a:solidFill>
              </a:rPr>
              <a:t>“We found reductions in the risk of preterm birth after the introduction of each phase of the smoking ban. No decreasing trend was evident in the years or months before the bans…Our study shows a consistent pattern of reduction in the risk of preterm delivery with successive population interventions to restrict smoking</a:t>
            </a:r>
            <a:r>
              <a:rPr lang="en-GB" dirty="0" smtClean="0">
                <a:solidFill>
                  <a:srgbClr val="000000"/>
                </a:solidFill>
              </a:rPr>
              <a:t>.”</a:t>
            </a:r>
            <a:endParaRPr lang="en-GB" dirty="0">
              <a:solidFill>
                <a:srgbClr val="000000"/>
              </a:solidFill>
            </a:endParaRPr>
          </a:p>
        </p:txBody>
      </p:sp>
      <p:sp>
        <p:nvSpPr>
          <p:cNvPr id="3" name="Slide Number Placeholder 2"/>
          <p:cNvSpPr>
            <a:spLocks noGrp="1"/>
          </p:cNvSpPr>
          <p:nvPr>
            <p:ph type="sldNum" sz="quarter" idx="10"/>
          </p:nvPr>
        </p:nvSpPr>
        <p:spPr/>
        <p:txBody>
          <a:bodyPr/>
          <a:lstStyle/>
          <a:p>
            <a:pPr>
              <a:defRPr/>
            </a:pPr>
            <a:r>
              <a:rPr lang="en-US" smtClean="0"/>
              <a:t>  </a:t>
            </a:r>
            <a:fld id="{3C92E8B8-980F-4FD9-89A2-235B13F5AFD1}" type="slidenum">
              <a:rPr lang="en-US" smtClean="0"/>
              <a:pPr>
                <a:defRPr/>
              </a:pPr>
              <a:t>25</a:t>
            </a:fld>
            <a:endParaRPr lang="en-US" dirty="0"/>
          </a:p>
        </p:txBody>
      </p:sp>
      <p:sp>
        <p:nvSpPr>
          <p:cNvPr id="4" name="Footer Placeholder 3"/>
          <p:cNvSpPr>
            <a:spLocks noGrp="1"/>
          </p:cNvSpPr>
          <p:nvPr>
            <p:ph type="ftr" sz="quarter" idx="11"/>
          </p:nvPr>
        </p:nvSpPr>
        <p:spPr/>
        <p:txBody>
          <a:bodyPr/>
          <a:lstStyle/>
          <a:p>
            <a:pPr>
              <a:defRPr/>
            </a:pPr>
            <a:r>
              <a:rPr lang="en-US" smtClean="0"/>
              <a:t>Presentation title - edit in Header and Footer</a:t>
            </a:r>
            <a:endParaRPr lang="en-US" dirty="0"/>
          </a:p>
        </p:txBody>
      </p:sp>
      <p:sp>
        <p:nvSpPr>
          <p:cNvPr id="5" name="TextBox 4"/>
          <p:cNvSpPr txBox="1"/>
          <p:nvPr/>
        </p:nvSpPr>
        <p:spPr>
          <a:xfrm>
            <a:off x="3429000" y="228600"/>
            <a:ext cx="5567951" cy="584776"/>
          </a:xfrm>
          <a:prstGeom prst="rect">
            <a:avLst/>
          </a:prstGeom>
          <a:noFill/>
        </p:spPr>
        <p:txBody>
          <a:bodyPr wrap="none" rtlCol="0">
            <a:spAutoFit/>
          </a:bodyPr>
          <a:lstStyle/>
          <a:p>
            <a:r>
              <a:rPr lang="en-GB" sz="3200" dirty="0" smtClean="0">
                <a:solidFill>
                  <a:srgbClr val="00AE9E"/>
                </a:solidFill>
              </a:rPr>
              <a:t>Reducing secondary smoking</a:t>
            </a:r>
            <a:endParaRPr lang="en-GB" sz="3200" dirty="0">
              <a:solidFill>
                <a:srgbClr val="00AE9E"/>
              </a:solidFill>
            </a:endParaRPr>
          </a:p>
        </p:txBody>
      </p:sp>
    </p:spTree>
    <p:extLst>
      <p:ext uri="{BB962C8B-B14F-4D97-AF65-F5344CB8AC3E}">
        <p14:creationId xmlns:p14="http://schemas.microsoft.com/office/powerpoint/2010/main" val="37366891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4"/>
          </p:nvPr>
        </p:nvSpPr>
        <p:spPr/>
        <p:txBody>
          <a:bodyPr/>
          <a:lstStyle/>
          <a:p>
            <a:pPr>
              <a:defRPr/>
            </a:pPr>
            <a:r>
              <a:rPr lang="en-US" smtClean="0"/>
              <a:t>  </a:t>
            </a:r>
            <a:fld id="{34F5B560-165B-4748-8F10-4294154EB5E9}" type="slidenum">
              <a:rPr lang="en-US" smtClean="0"/>
              <a:pPr>
                <a:defRPr/>
              </a:pPr>
              <a:t>26</a:t>
            </a:fld>
            <a:endParaRPr lang="en-US" dirty="0"/>
          </a:p>
        </p:txBody>
      </p:sp>
      <p:pic>
        <p:nvPicPr>
          <p:cNvPr id="6" name="Picture 5"/>
          <p:cNvPicPr>
            <a:picLocks noChangeAspect="1"/>
          </p:cNvPicPr>
          <p:nvPr/>
        </p:nvPicPr>
        <p:blipFill>
          <a:blip r:embed="rId2"/>
          <a:stretch>
            <a:fillRect/>
          </a:stretch>
        </p:blipFill>
        <p:spPr>
          <a:xfrm>
            <a:off x="4495800" y="762000"/>
            <a:ext cx="3927521" cy="5517232"/>
          </a:xfrm>
          <a:prstGeom prst="rect">
            <a:avLst/>
          </a:prstGeom>
        </p:spPr>
      </p:pic>
      <p:pic>
        <p:nvPicPr>
          <p:cNvPr id="7" name="Picture 6"/>
          <p:cNvPicPr>
            <a:picLocks noChangeAspect="1"/>
          </p:cNvPicPr>
          <p:nvPr/>
        </p:nvPicPr>
        <p:blipFill>
          <a:blip r:embed="rId3"/>
          <a:stretch>
            <a:fillRect/>
          </a:stretch>
        </p:blipFill>
        <p:spPr>
          <a:xfrm>
            <a:off x="228600" y="381000"/>
            <a:ext cx="3894711" cy="5472608"/>
          </a:xfrm>
          <a:prstGeom prst="rect">
            <a:avLst/>
          </a:prstGeom>
        </p:spPr>
      </p:pic>
      <p:sp>
        <p:nvSpPr>
          <p:cNvPr id="5" name="TextBox 4"/>
          <p:cNvSpPr txBox="1"/>
          <p:nvPr/>
        </p:nvSpPr>
        <p:spPr>
          <a:xfrm>
            <a:off x="4191000" y="76200"/>
            <a:ext cx="4829968" cy="584776"/>
          </a:xfrm>
          <a:prstGeom prst="rect">
            <a:avLst/>
          </a:prstGeom>
          <a:noFill/>
        </p:spPr>
        <p:txBody>
          <a:bodyPr wrap="none" rtlCol="0">
            <a:spAutoFit/>
          </a:bodyPr>
          <a:lstStyle/>
          <a:p>
            <a:r>
              <a:rPr lang="en-GB" sz="3200" dirty="0" smtClean="0">
                <a:solidFill>
                  <a:srgbClr val="00AE9E"/>
                </a:solidFill>
              </a:rPr>
              <a:t>Effective communications</a:t>
            </a:r>
            <a:endParaRPr lang="en-GB" sz="3200" dirty="0">
              <a:solidFill>
                <a:srgbClr val="00AE9E"/>
              </a:solidFill>
            </a:endParaRPr>
          </a:p>
        </p:txBody>
      </p:sp>
    </p:spTree>
    <p:extLst>
      <p:ext uri="{BB962C8B-B14F-4D97-AF65-F5344CB8AC3E}">
        <p14:creationId xmlns:p14="http://schemas.microsoft.com/office/powerpoint/2010/main" val="15375263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676400"/>
            <a:ext cx="8028000" cy="4250999"/>
          </a:xfrm>
        </p:spPr>
        <p:txBody>
          <a:bodyPr/>
          <a:lstStyle/>
          <a:p>
            <a:pPr>
              <a:buFont typeface="Arial"/>
              <a:buChar char="•"/>
            </a:pPr>
            <a:r>
              <a:rPr lang="en-GB" sz="2400" dirty="0" smtClean="0">
                <a:solidFill>
                  <a:schemeClr val="tx1"/>
                </a:solidFill>
              </a:rPr>
              <a:t>To make the new system work as it is intended, we need to bring information on smoking behaviours to the level of communities, so that they can own and act on the issue.</a:t>
            </a:r>
          </a:p>
          <a:p>
            <a:pPr>
              <a:buFont typeface="Arial"/>
              <a:buChar char="•"/>
            </a:pPr>
            <a:r>
              <a:rPr lang="en-GB" sz="2400" dirty="0" smtClean="0">
                <a:solidFill>
                  <a:schemeClr val="tx1"/>
                </a:solidFill>
              </a:rPr>
              <a:t>Prevalence and quit figures are always going to be problematic at this level.</a:t>
            </a:r>
          </a:p>
          <a:p>
            <a:pPr>
              <a:buFont typeface="Arial"/>
              <a:buChar char="•"/>
            </a:pPr>
            <a:r>
              <a:rPr lang="en-GB" sz="2400" dirty="0" smtClean="0">
                <a:solidFill>
                  <a:schemeClr val="tx1"/>
                </a:solidFill>
              </a:rPr>
              <a:t>Tobacco sales data would allow us to measure by proxy the cigarette consumption of small areas on an almost real-time basis – we will explore means to access these, including the possibility of lobbying to require Big Tobacco to supply their data.</a:t>
            </a:r>
          </a:p>
        </p:txBody>
      </p:sp>
      <p:sp>
        <p:nvSpPr>
          <p:cNvPr id="3" name="Slide Number Placeholder 2"/>
          <p:cNvSpPr>
            <a:spLocks noGrp="1"/>
          </p:cNvSpPr>
          <p:nvPr>
            <p:ph type="sldNum" sz="quarter" idx="10"/>
          </p:nvPr>
        </p:nvSpPr>
        <p:spPr/>
        <p:txBody>
          <a:bodyPr/>
          <a:lstStyle/>
          <a:p>
            <a:pPr>
              <a:defRPr/>
            </a:pPr>
            <a:r>
              <a:rPr lang="en-US" smtClean="0"/>
              <a:t>  </a:t>
            </a:r>
            <a:fld id="{34F5B560-165B-4748-8F10-4294154EB5E9}" type="slidenum">
              <a:rPr lang="en-US" smtClean="0"/>
              <a:pPr>
                <a:defRPr/>
              </a:pPr>
              <a:t>27</a:t>
            </a:fld>
            <a:endParaRPr lang="en-US" dirty="0"/>
          </a:p>
        </p:txBody>
      </p:sp>
      <p:sp>
        <p:nvSpPr>
          <p:cNvPr id="4" name="TextBox 3"/>
          <p:cNvSpPr txBox="1"/>
          <p:nvPr/>
        </p:nvSpPr>
        <p:spPr>
          <a:xfrm>
            <a:off x="2971800" y="457200"/>
            <a:ext cx="5830818" cy="646331"/>
          </a:xfrm>
          <a:prstGeom prst="rect">
            <a:avLst/>
          </a:prstGeom>
          <a:noFill/>
        </p:spPr>
        <p:txBody>
          <a:bodyPr wrap="none" rtlCol="0">
            <a:spAutoFit/>
          </a:bodyPr>
          <a:lstStyle/>
          <a:p>
            <a:r>
              <a:rPr lang="en-GB" sz="3600" dirty="0" smtClean="0">
                <a:solidFill>
                  <a:srgbClr val="00AE9E"/>
                </a:solidFill>
              </a:rPr>
              <a:t>Information and intelligence</a:t>
            </a:r>
            <a:endParaRPr lang="en-GB" sz="3600" dirty="0">
              <a:solidFill>
                <a:srgbClr val="00AE9E"/>
              </a:solidFill>
            </a:endParaRPr>
          </a:p>
        </p:txBody>
      </p:sp>
    </p:spTree>
    <p:extLst>
      <p:ext uri="{BB962C8B-B14F-4D97-AF65-F5344CB8AC3E}">
        <p14:creationId xmlns:p14="http://schemas.microsoft.com/office/powerpoint/2010/main" val="18478821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Sir Richard Doll</a:t>
            </a:r>
            <a:br>
              <a:rPr lang="en-US" sz="2400" dirty="0" smtClean="0"/>
            </a:br>
            <a:r>
              <a:rPr lang="en-US" sz="2400" dirty="0" smtClean="0"/>
              <a:t>Epidemiologist</a:t>
            </a:r>
            <a:br>
              <a:rPr lang="en-US" sz="2400" dirty="0" smtClean="0"/>
            </a:br>
            <a:r>
              <a:rPr lang="en-US" sz="2400" dirty="0" smtClean="0"/>
              <a:t>1912 - 2005</a:t>
            </a:r>
            <a:endParaRPr lang="en-US" sz="2400" dirty="0"/>
          </a:p>
        </p:txBody>
      </p:sp>
      <p:sp>
        <p:nvSpPr>
          <p:cNvPr id="5" name="Text Placeholder 4"/>
          <p:cNvSpPr>
            <a:spLocks noGrp="1"/>
          </p:cNvSpPr>
          <p:nvPr>
            <p:ph type="body" sz="half" idx="2"/>
          </p:nvPr>
        </p:nvSpPr>
        <p:spPr/>
        <p:txBody>
          <a:bodyPr>
            <a:normAutofit fontScale="92500" lnSpcReduction="10000"/>
          </a:bodyPr>
          <a:lstStyle/>
          <a:p>
            <a:endParaRPr lang="en-US" sz="2000" dirty="0" smtClean="0"/>
          </a:p>
          <a:p>
            <a:r>
              <a:rPr lang="en-US" sz="2000" dirty="0" smtClean="0"/>
              <a:t>[In 2002] … on the BBC radio </a:t>
            </a:r>
            <a:r>
              <a:rPr lang="en-GB" sz="2000" dirty="0" smtClean="0"/>
              <a:t>programme</a:t>
            </a:r>
            <a:r>
              <a:rPr lang="en-US" sz="2000" dirty="0" smtClean="0"/>
              <a:t> Desert Island Discs, Doll said he had formulated a strategy towards health education:</a:t>
            </a:r>
          </a:p>
          <a:p>
            <a:r>
              <a:rPr lang="en-US" sz="2000" dirty="0" smtClean="0"/>
              <a:t>"</a:t>
            </a:r>
            <a:r>
              <a:rPr lang="en-US" sz="2000" b="1" dirty="0" smtClean="0"/>
              <a:t>Find out what the tobacco industry supports and don't do it, and find out what they object to and do it.</a:t>
            </a:r>
            <a:r>
              <a:rPr lang="en-US" sz="2000" dirty="0" smtClean="0"/>
              <a:t>"</a:t>
            </a:r>
          </a:p>
          <a:p>
            <a:endParaRPr lang="en-US" sz="2000" dirty="0" smtClean="0"/>
          </a:p>
          <a:p>
            <a:r>
              <a:rPr lang="en-US" sz="2000" i="1" dirty="0" smtClean="0"/>
              <a:t>The Guardian May 2005</a:t>
            </a:r>
            <a:endParaRPr lang="en-US" sz="2000" i="1" dirty="0"/>
          </a:p>
        </p:txBody>
      </p:sp>
      <p:pic>
        <p:nvPicPr>
          <p:cNvPr id="8" name="Content Placeholder 7"/>
          <p:cNvPicPr>
            <a:picLocks noGrp="1" noChangeAspect="1"/>
          </p:cNvPicPr>
          <p:nvPr>
            <p:ph idx="1"/>
          </p:nvPr>
        </p:nvPicPr>
        <p:blipFill>
          <a:blip r:embed="rId2"/>
          <a:srcRect t="7467" b="7467"/>
          <a:stretch>
            <a:fillRect/>
          </a:stretch>
        </p:blipFill>
        <p:spPr>
          <a:xfrm>
            <a:off x="3923928" y="980728"/>
            <a:ext cx="4789170" cy="5483796"/>
          </a:xfrm>
        </p:spPr>
      </p:pic>
      <p:sp>
        <p:nvSpPr>
          <p:cNvPr id="6" name="TextBox 5"/>
          <p:cNvSpPr txBox="1"/>
          <p:nvPr/>
        </p:nvSpPr>
        <p:spPr>
          <a:xfrm>
            <a:off x="4038600" y="228600"/>
            <a:ext cx="4884069" cy="584776"/>
          </a:xfrm>
          <a:prstGeom prst="rect">
            <a:avLst/>
          </a:prstGeom>
          <a:noFill/>
        </p:spPr>
        <p:txBody>
          <a:bodyPr wrap="none" rtlCol="0">
            <a:spAutoFit/>
          </a:bodyPr>
          <a:lstStyle/>
          <a:p>
            <a:r>
              <a:rPr lang="en-GB" sz="3200" dirty="0" smtClean="0">
                <a:solidFill>
                  <a:srgbClr val="00AE9E"/>
                </a:solidFill>
              </a:rPr>
              <a:t>Advocacy and persuasion</a:t>
            </a:r>
            <a:endParaRPr lang="en-GB" sz="3200" dirty="0">
              <a:solidFill>
                <a:srgbClr val="00AE9E"/>
              </a:solidFill>
            </a:endParaRPr>
          </a:p>
        </p:txBody>
      </p:sp>
    </p:spTree>
    <p:extLst>
      <p:ext uri="{BB962C8B-B14F-4D97-AF65-F5344CB8AC3E}">
        <p14:creationId xmlns:p14="http://schemas.microsoft.com/office/powerpoint/2010/main" val="19870713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3577EEF2-7760-4D47-AEEA-B38F59761BDF}" type="slidenum">
              <a:rPr lang="en-US" smtClean="0"/>
              <a:pPr/>
              <a:t>29</a:t>
            </a:fld>
            <a:endParaRPr lang="en-US"/>
          </a:p>
        </p:txBody>
      </p:sp>
      <p:pic>
        <p:nvPicPr>
          <p:cNvPr id="5" name="Picture 4"/>
          <p:cNvPicPr>
            <a:picLocks noChangeAspect="1"/>
          </p:cNvPicPr>
          <p:nvPr/>
        </p:nvPicPr>
        <p:blipFill>
          <a:blip r:embed="rId2"/>
          <a:stretch>
            <a:fillRect/>
          </a:stretch>
        </p:blipFill>
        <p:spPr>
          <a:xfrm>
            <a:off x="0" y="285013"/>
            <a:ext cx="9144000" cy="5582387"/>
          </a:xfrm>
          <a:prstGeom prst="rect">
            <a:avLst/>
          </a:prstGeom>
        </p:spPr>
      </p:pic>
      <p:sp>
        <p:nvSpPr>
          <p:cNvPr id="4" name="TextBox 3"/>
          <p:cNvSpPr txBox="1"/>
          <p:nvPr/>
        </p:nvSpPr>
        <p:spPr>
          <a:xfrm>
            <a:off x="3397665" y="5949280"/>
            <a:ext cx="5746335" cy="461665"/>
          </a:xfrm>
          <a:prstGeom prst="rect">
            <a:avLst/>
          </a:prstGeom>
          <a:noFill/>
        </p:spPr>
        <p:txBody>
          <a:bodyPr wrap="none" rtlCol="0">
            <a:spAutoFit/>
          </a:bodyPr>
          <a:lstStyle/>
          <a:p>
            <a:r>
              <a:rPr lang="en-US" sz="1200" dirty="0"/>
              <a:t>ASH Briefing: UK Tobacco Control Policy and Expenditure Updated October 2012 </a:t>
            </a:r>
          </a:p>
          <a:p>
            <a:endParaRPr lang="en-GB" sz="1200" dirty="0"/>
          </a:p>
        </p:txBody>
      </p:sp>
      <p:sp>
        <p:nvSpPr>
          <p:cNvPr id="8" name="TextBox 7"/>
          <p:cNvSpPr txBox="1"/>
          <p:nvPr/>
        </p:nvSpPr>
        <p:spPr>
          <a:xfrm>
            <a:off x="4267200" y="177224"/>
            <a:ext cx="4876800" cy="584776"/>
          </a:xfrm>
          <a:prstGeom prst="rect">
            <a:avLst/>
          </a:prstGeom>
          <a:solidFill>
            <a:schemeClr val="bg1"/>
          </a:solidFill>
        </p:spPr>
        <p:txBody>
          <a:bodyPr wrap="square" rtlCol="0">
            <a:spAutoFit/>
          </a:bodyPr>
          <a:lstStyle/>
          <a:p>
            <a:pPr algn="r"/>
            <a:r>
              <a:rPr lang="en-GB" sz="3200" dirty="0" smtClean="0">
                <a:solidFill>
                  <a:srgbClr val="00AE9E"/>
                </a:solidFill>
              </a:rPr>
              <a:t>Advocacy and persuasion</a:t>
            </a:r>
            <a:endParaRPr lang="en-GB" sz="3200" dirty="0">
              <a:solidFill>
                <a:srgbClr val="00AE9E"/>
              </a:solidFill>
            </a:endParaRPr>
          </a:p>
        </p:txBody>
      </p:sp>
      <p:sp>
        <p:nvSpPr>
          <p:cNvPr id="6" name="Rounded Rectangular Callout 5"/>
          <p:cNvSpPr/>
          <p:nvPr/>
        </p:nvSpPr>
        <p:spPr>
          <a:xfrm>
            <a:off x="1066800" y="304800"/>
            <a:ext cx="3352800" cy="2438400"/>
          </a:xfrm>
          <a:prstGeom prst="wedgeRoundRectCallout">
            <a:avLst>
              <a:gd name="adj1" fmla="val 73488"/>
              <a:gd name="adj2" fmla="val 155283"/>
              <a:gd name="adj3" fmla="val 1666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GB" sz="1400" dirty="0" smtClean="0">
                <a:solidFill>
                  <a:srgbClr val="FFFF00"/>
                </a:solidFill>
              </a:rPr>
              <a:t>Preventive spends are actually shown on this graph, but they are so small in comparison to health care spending that they are almost invisible. </a:t>
            </a:r>
          </a:p>
          <a:p>
            <a:endParaRPr lang="en-GB" sz="1400" dirty="0" smtClean="0">
              <a:solidFill>
                <a:srgbClr val="FFFF00"/>
              </a:solidFill>
            </a:endParaRPr>
          </a:p>
          <a:p>
            <a:r>
              <a:rPr lang="en-GB" sz="1400" dirty="0" smtClean="0">
                <a:solidFill>
                  <a:srgbClr val="FFFF00"/>
                </a:solidFill>
              </a:rPr>
              <a:t>For a risk factor that is responsible for around a fifth of all deaths and a ninth of all disability-adjusted life years, does this seem appropriate?</a:t>
            </a:r>
            <a:endParaRPr lang="en-GB" sz="1400" dirty="0">
              <a:solidFill>
                <a:srgbClr val="FFFF00"/>
              </a:solidFill>
            </a:endParaRPr>
          </a:p>
        </p:txBody>
      </p:sp>
    </p:spTree>
    <p:extLst>
      <p:ext uri="{BB962C8B-B14F-4D97-AF65-F5344CB8AC3E}">
        <p14:creationId xmlns:p14="http://schemas.microsoft.com/office/powerpoint/2010/main" val="13501169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990600" y="2743200"/>
            <a:ext cx="3886200" cy="2155462"/>
          </a:xfrm>
          <a:prstGeom prst="rect">
            <a:avLst/>
          </a:prstGeom>
          <a:noFill/>
          <a:ln w="12700">
            <a:solidFill>
              <a:srgbClr val="009999"/>
            </a:solidFill>
            <a:miter lim="800000"/>
            <a:headEnd/>
            <a:tailEnd/>
          </a:ln>
        </p:spPr>
        <p:txBody>
          <a:bodyPr>
            <a:prstTxWarp prst="textNoShape">
              <a:avLst/>
            </a:prstTxWarp>
            <a:spAutoFit/>
          </a:bodyPr>
          <a:lstStyle/>
          <a:p>
            <a:pPr marL="266700" indent="-266700">
              <a:lnSpc>
                <a:spcPct val="80000"/>
              </a:lnSpc>
              <a:spcBef>
                <a:spcPct val="50000"/>
              </a:spcBef>
            </a:pPr>
            <a:r>
              <a:rPr lang="en-GB" sz="2000" b="1" dirty="0">
                <a:solidFill>
                  <a:srgbClr val="427C34"/>
                </a:solidFill>
              </a:rPr>
              <a:t>Government</a:t>
            </a:r>
            <a:endParaRPr lang="en-GB" sz="2000" dirty="0"/>
          </a:p>
          <a:p>
            <a:pPr marL="266700" indent="-266700">
              <a:lnSpc>
                <a:spcPct val="80000"/>
              </a:lnSpc>
              <a:spcBef>
                <a:spcPct val="50000"/>
              </a:spcBef>
              <a:buClr>
                <a:srgbClr val="009900"/>
              </a:buClr>
              <a:buSzPct val="150000"/>
              <a:buFontTx/>
              <a:buChar char="•"/>
            </a:pPr>
            <a:r>
              <a:rPr lang="en-GB" sz="1400" dirty="0"/>
              <a:t>DH responsible to parliament, with clear line of sight through system</a:t>
            </a:r>
          </a:p>
          <a:p>
            <a:pPr marL="266700" indent="-266700">
              <a:lnSpc>
                <a:spcPct val="80000"/>
              </a:lnSpc>
              <a:spcBef>
                <a:spcPct val="50000"/>
              </a:spcBef>
              <a:buClr>
                <a:srgbClr val="009900"/>
              </a:buClr>
              <a:buSzPct val="150000"/>
              <a:buFontTx/>
              <a:buChar char="•"/>
            </a:pPr>
            <a:r>
              <a:rPr lang="en-GB" sz="1400" dirty="0">
                <a:solidFill>
                  <a:srgbClr val="000000"/>
                </a:solidFill>
              </a:rPr>
              <a:t>Cross-government senior officials group to improve health outcomes and use Cabinet Committee structure as required</a:t>
            </a:r>
            <a:endParaRPr lang="en-GB" sz="1400" dirty="0"/>
          </a:p>
          <a:p>
            <a:pPr marL="266700" indent="-266700">
              <a:lnSpc>
                <a:spcPct val="80000"/>
              </a:lnSpc>
              <a:spcBef>
                <a:spcPct val="50000"/>
              </a:spcBef>
              <a:buClr>
                <a:srgbClr val="009900"/>
              </a:buClr>
              <a:buSzPct val="150000"/>
              <a:buFontTx/>
              <a:buChar char="•"/>
            </a:pPr>
            <a:r>
              <a:rPr lang="en-GB" sz="1400" dirty="0"/>
              <a:t>CMO to continue to provide independent advice to Government</a:t>
            </a:r>
          </a:p>
          <a:p>
            <a:pPr marL="266700" indent="-266700">
              <a:lnSpc>
                <a:spcPct val="80000"/>
              </a:lnSpc>
              <a:spcBef>
                <a:spcPct val="50000"/>
              </a:spcBef>
              <a:buClr>
                <a:srgbClr val="009900"/>
              </a:buClr>
              <a:buSzPct val="150000"/>
              <a:buFontTx/>
              <a:buChar char="•"/>
            </a:pPr>
            <a:endParaRPr lang="en-GB" sz="1400" dirty="0"/>
          </a:p>
        </p:txBody>
      </p:sp>
      <p:sp>
        <p:nvSpPr>
          <p:cNvPr id="25603" name="Text Box 6"/>
          <p:cNvSpPr txBox="1">
            <a:spLocks noChangeArrowheads="1"/>
          </p:cNvSpPr>
          <p:nvPr/>
        </p:nvSpPr>
        <p:spPr bwMode="auto">
          <a:xfrm>
            <a:off x="1298575" y="4648200"/>
            <a:ext cx="3502025" cy="1856918"/>
          </a:xfrm>
          <a:prstGeom prst="rect">
            <a:avLst/>
          </a:prstGeom>
          <a:noFill/>
          <a:ln w="12700">
            <a:solidFill>
              <a:srgbClr val="009999"/>
            </a:solidFill>
            <a:miter lim="800000"/>
            <a:headEnd/>
            <a:tailEnd/>
          </a:ln>
        </p:spPr>
        <p:txBody>
          <a:bodyPr>
            <a:prstTxWarp prst="textNoShape">
              <a:avLst/>
            </a:prstTxWarp>
            <a:spAutoFit/>
          </a:bodyPr>
          <a:lstStyle/>
          <a:p>
            <a:pPr marL="266700" indent="-266700">
              <a:lnSpc>
                <a:spcPct val="80000"/>
              </a:lnSpc>
              <a:spcBef>
                <a:spcPct val="50000"/>
              </a:spcBef>
            </a:pPr>
            <a:endParaRPr lang="en-GB" sz="1400" b="1" dirty="0">
              <a:solidFill>
                <a:srgbClr val="427C34"/>
              </a:solidFill>
            </a:endParaRPr>
          </a:p>
          <a:p>
            <a:pPr marL="266700" indent="-266700">
              <a:lnSpc>
                <a:spcPct val="80000"/>
              </a:lnSpc>
              <a:spcBef>
                <a:spcPct val="50000"/>
              </a:spcBef>
            </a:pPr>
            <a:r>
              <a:rPr lang="en-GB" sz="2000" b="1" dirty="0">
                <a:solidFill>
                  <a:srgbClr val="427C34"/>
                </a:solidFill>
              </a:rPr>
              <a:t>Public Health England</a:t>
            </a:r>
            <a:endParaRPr lang="en-GB" sz="2000" dirty="0">
              <a:solidFill>
                <a:srgbClr val="427C34"/>
              </a:solidFill>
            </a:endParaRPr>
          </a:p>
          <a:p>
            <a:pPr marL="266700" indent="-266700">
              <a:lnSpc>
                <a:spcPct val="80000"/>
              </a:lnSpc>
              <a:spcBef>
                <a:spcPct val="50000"/>
              </a:spcBef>
              <a:buClr>
                <a:srgbClr val="009900"/>
              </a:buClr>
              <a:buSzPct val="150000"/>
              <a:buFontTx/>
              <a:buChar char="•"/>
            </a:pPr>
            <a:r>
              <a:rPr lang="en-GB" sz="1400" dirty="0"/>
              <a:t>New, integrated national body</a:t>
            </a:r>
          </a:p>
          <a:p>
            <a:pPr marL="266700" indent="-266700">
              <a:lnSpc>
                <a:spcPct val="80000"/>
              </a:lnSpc>
              <a:spcBef>
                <a:spcPct val="50000"/>
              </a:spcBef>
              <a:buClr>
                <a:srgbClr val="009900"/>
              </a:buClr>
              <a:buSzPct val="150000"/>
              <a:buFontTx/>
              <a:buChar char="•"/>
            </a:pPr>
            <a:r>
              <a:rPr lang="en-GB" sz="1400" dirty="0"/>
              <a:t>Strengthened health protection systems</a:t>
            </a:r>
          </a:p>
          <a:p>
            <a:pPr marL="266700" indent="-266700">
              <a:lnSpc>
                <a:spcPct val="80000"/>
              </a:lnSpc>
              <a:spcBef>
                <a:spcPct val="50000"/>
              </a:spcBef>
              <a:buClr>
                <a:srgbClr val="009900"/>
              </a:buClr>
              <a:buSzPct val="150000"/>
              <a:buFontTx/>
              <a:buChar char="•"/>
            </a:pPr>
            <a:r>
              <a:rPr lang="en-GB" sz="1400" dirty="0"/>
              <a:t>Supporting the whole system through expertise, evidence and intelligence</a:t>
            </a:r>
          </a:p>
        </p:txBody>
      </p:sp>
      <p:sp>
        <p:nvSpPr>
          <p:cNvPr id="25604" name="Text Box 7"/>
          <p:cNvSpPr txBox="1">
            <a:spLocks noChangeArrowheads="1"/>
          </p:cNvSpPr>
          <p:nvPr/>
        </p:nvSpPr>
        <p:spPr bwMode="auto">
          <a:xfrm>
            <a:off x="4724400" y="5105400"/>
            <a:ext cx="3502025" cy="1765868"/>
          </a:xfrm>
          <a:prstGeom prst="rect">
            <a:avLst/>
          </a:prstGeom>
          <a:noFill/>
          <a:ln w="12700">
            <a:solidFill>
              <a:srgbClr val="009999"/>
            </a:solidFill>
            <a:miter lim="800000"/>
            <a:headEnd/>
            <a:tailEnd/>
          </a:ln>
        </p:spPr>
        <p:txBody>
          <a:bodyPr wrap="square">
            <a:prstTxWarp prst="textNoShape">
              <a:avLst/>
            </a:prstTxWarp>
            <a:spAutoFit/>
          </a:bodyPr>
          <a:lstStyle/>
          <a:p>
            <a:pPr marL="266700" indent="-266700">
              <a:lnSpc>
                <a:spcPct val="80000"/>
              </a:lnSpc>
              <a:spcBef>
                <a:spcPct val="50000"/>
              </a:spcBef>
            </a:pPr>
            <a:r>
              <a:rPr lang="en-GB" sz="2000" b="1" dirty="0">
                <a:solidFill>
                  <a:srgbClr val="427C34"/>
                </a:solidFill>
              </a:rPr>
              <a:t>NHS</a:t>
            </a:r>
            <a:endParaRPr lang="en-GB" sz="2000" dirty="0"/>
          </a:p>
          <a:p>
            <a:pPr marL="266700" indent="-266700">
              <a:lnSpc>
                <a:spcPct val="80000"/>
              </a:lnSpc>
              <a:spcBef>
                <a:spcPct val="50000"/>
              </a:spcBef>
              <a:buClr>
                <a:srgbClr val="009900"/>
              </a:buClr>
              <a:buSzPct val="150000"/>
              <a:buFontTx/>
              <a:buChar char="•"/>
            </a:pPr>
            <a:r>
              <a:rPr lang="en-GB" sz="1400" dirty="0"/>
              <a:t>Delivering health care and tackling inequalities</a:t>
            </a:r>
          </a:p>
          <a:p>
            <a:pPr marL="266700" indent="-266700">
              <a:lnSpc>
                <a:spcPct val="80000"/>
              </a:lnSpc>
              <a:spcBef>
                <a:spcPct val="50000"/>
              </a:spcBef>
              <a:buClr>
                <a:srgbClr val="009900"/>
              </a:buClr>
              <a:buSzPct val="150000"/>
              <a:buFontTx/>
              <a:buChar char="•"/>
            </a:pPr>
            <a:r>
              <a:rPr lang="en-GB" sz="1400" dirty="0"/>
              <a:t>Making every contact count </a:t>
            </a:r>
          </a:p>
          <a:p>
            <a:pPr marL="266700" indent="-266700">
              <a:lnSpc>
                <a:spcPct val="80000"/>
              </a:lnSpc>
              <a:spcBef>
                <a:spcPct val="50000"/>
              </a:spcBef>
              <a:buClr>
                <a:srgbClr val="009900"/>
              </a:buClr>
              <a:buSzPct val="150000"/>
              <a:buFontTx/>
              <a:buChar char="•"/>
            </a:pPr>
            <a:r>
              <a:rPr lang="en-GB" sz="1400" dirty="0"/>
              <a:t>Specific public health interventions, such as cancer screening</a:t>
            </a:r>
          </a:p>
          <a:p>
            <a:pPr marL="266700" indent="-266700">
              <a:lnSpc>
                <a:spcPct val="55000"/>
              </a:lnSpc>
              <a:spcBef>
                <a:spcPct val="50000"/>
              </a:spcBef>
            </a:pPr>
            <a:endParaRPr lang="en-GB" sz="1400" dirty="0"/>
          </a:p>
        </p:txBody>
      </p:sp>
      <p:sp>
        <p:nvSpPr>
          <p:cNvPr id="25605" name="Text Box 8"/>
          <p:cNvSpPr txBox="1">
            <a:spLocks noChangeArrowheads="1"/>
          </p:cNvSpPr>
          <p:nvPr/>
        </p:nvSpPr>
        <p:spPr bwMode="auto">
          <a:xfrm>
            <a:off x="4803775" y="2924149"/>
            <a:ext cx="3730625" cy="2220095"/>
          </a:xfrm>
          <a:prstGeom prst="rect">
            <a:avLst/>
          </a:prstGeom>
          <a:noFill/>
          <a:ln w="12700">
            <a:solidFill>
              <a:srgbClr val="009999"/>
            </a:solidFill>
            <a:miter lim="800000"/>
            <a:headEnd/>
            <a:tailEnd/>
          </a:ln>
        </p:spPr>
        <p:txBody>
          <a:bodyPr>
            <a:prstTxWarp prst="textNoShape">
              <a:avLst/>
            </a:prstTxWarp>
            <a:spAutoFit/>
          </a:bodyPr>
          <a:lstStyle/>
          <a:p>
            <a:pPr marL="266700" indent="-266700">
              <a:lnSpc>
                <a:spcPct val="80000"/>
              </a:lnSpc>
              <a:spcBef>
                <a:spcPct val="50000"/>
              </a:spcBef>
            </a:pPr>
            <a:r>
              <a:rPr lang="en-GB" sz="2000" b="1" dirty="0">
                <a:solidFill>
                  <a:srgbClr val="427C34"/>
                </a:solidFill>
              </a:rPr>
              <a:t>Local authorities</a:t>
            </a:r>
            <a:endParaRPr lang="en-GB" sz="2000" dirty="0">
              <a:solidFill>
                <a:srgbClr val="427C34"/>
              </a:solidFill>
            </a:endParaRPr>
          </a:p>
          <a:p>
            <a:pPr marL="266700" indent="-266700">
              <a:lnSpc>
                <a:spcPct val="80000"/>
              </a:lnSpc>
              <a:spcBef>
                <a:spcPct val="50000"/>
              </a:spcBef>
              <a:buClr>
                <a:srgbClr val="009900"/>
              </a:buClr>
              <a:buSzPct val="150000"/>
              <a:buFontTx/>
              <a:buChar char="•"/>
            </a:pPr>
            <a:r>
              <a:rPr lang="en-GB" sz="1400" dirty="0"/>
              <a:t>New public health functions integrated into their wider role, helping to tackle the wider social and economic determinants of health.</a:t>
            </a:r>
          </a:p>
          <a:p>
            <a:pPr marL="266700" indent="-266700">
              <a:lnSpc>
                <a:spcPct val="80000"/>
              </a:lnSpc>
              <a:spcBef>
                <a:spcPct val="50000"/>
              </a:spcBef>
              <a:buClr>
                <a:srgbClr val="009900"/>
              </a:buClr>
              <a:buSzPct val="150000"/>
              <a:buFontTx/>
              <a:buChar char="•"/>
            </a:pPr>
            <a:r>
              <a:rPr lang="en-GB" sz="1400" dirty="0"/>
              <a:t>Leading for improving health and coordinating locally for protecting health</a:t>
            </a:r>
          </a:p>
          <a:p>
            <a:pPr marL="266700" indent="-266700">
              <a:lnSpc>
                <a:spcPct val="80000"/>
              </a:lnSpc>
              <a:spcBef>
                <a:spcPct val="50000"/>
              </a:spcBef>
              <a:buClr>
                <a:srgbClr val="009900"/>
              </a:buClr>
              <a:buSzPct val="150000"/>
              <a:buFontTx/>
              <a:buChar char="•"/>
            </a:pPr>
            <a:r>
              <a:rPr lang="en-GB" sz="1400" dirty="0"/>
              <a:t>Promoting population health and wellbeing – role of Directors of Public Health</a:t>
            </a:r>
          </a:p>
        </p:txBody>
      </p:sp>
      <p:sp>
        <p:nvSpPr>
          <p:cNvPr id="10" name="Title 9"/>
          <p:cNvSpPr>
            <a:spLocks noGrp="1"/>
          </p:cNvSpPr>
          <p:nvPr>
            <p:ph type="title"/>
          </p:nvPr>
        </p:nvSpPr>
        <p:spPr>
          <a:xfrm>
            <a:off x="557213" y="1368425"/>
            <a:ext cx="8029575" cy="647700"/>
          </a:xfrm>
        </p:spPr>
        <p:txBody>
          <a:bodyPr>
            <a:normAutofit fontScale="90000"/>
          </a:bodyPr>
          <a:lstStyle/>
          <a:p>
            <a:pPr>
              <a:defRPr/>
            </a:pPr>
            <a:r>
              <a:rPr lang="en-GB" dirty="0" smtClean="0"/>
              <a:t>The New Public Health System: an integrated whole system approach</a:t>
            </a:r>
            <a:br>
              <a:rPr lang="en-GB" dirty="0" smtClean="0"/>
            </a:b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a:xfrm>
            <a:off x="533400" y="2133600"/>
            <a:ext cx="8028000" cy="3866455"/>
          </a:xfrm>
        </p:spPr>
        <p:txBody>
          <a:bodyPr/>
          <a:lstStyle/>
          <a:p>
            <a:pPr>
              <a:buFont typeface="+mj-lt"/>
              <a:buAutoNum type="arabicPeriod"/>
            </a:pPr>
            <a:r>
              <a:rPr lang="en-US" sz="2400" dirty="0" smtClean="0"/>
              <a:t>Critical progress has been made in reducing smoking prevalence, raising awareness, and ensuring range of effective clinical and behavioral interventions available</a:t>
            </a:r>
          </a:p>
          <a:p>
            <a:pPr>
              <a:buFont typeface="+mj-lt"/>
              <a:buAutoNum type="arabicPeriod"/>
            </a:pPr>
            <a:r>
              <a:rPr lang="en-US" sz="2400" dirty="0" smtClean="0"/>
              <a:t>Evolving patterns of tobacco usage, illicit sales, novel products, packaging and marketing present new challenges</a:t>
            </a:r>
          </a:p>
          <a:p>
            <a:pPr>
              <a:buFont typeface="+mj-lt"/>
              <a:buAutoNum type="arabicPeriod"/>
            </a:pPr>
            <a:r>
              <a:rPr lang="en-US" sz="2400" dirty="0" smtClean="0"/>
              <a:t>New public health system provides opportunities for new partnerships, approaches, and resources</a:t>
            </a:r>
          </a:p>
          <a:p>
            <a:pPr>
              <a:buFont typeface="+mj-lt"/>
              <a:buAutoNum type="arabicPeriod"/>
            </a:pPr>
            <a:r>
              <a:rPr lang="en-US" sz="2400" dirty="0" smtClean="0"/>
              <a:t>Now need to engage, mobilize and focus across system for impact</a:t>
            </a:r>
            <a:endParaRPr lang="en-US" sz="2400" dirty="0"/>
          </a:p>
        </p:txBody>
      </p:sp>
      <p:sp>
        <p:nvSpPr>
          <p:cNvPr id="4" name="Slide Number Placeholder 3"/>
          <p:cNvSpPr>
            <a:spLocks noGrp="1"/>
          </p:cNvSpPr>
          <p:nvPr>
            <p:ph type="sldNum" sz="quarter" idx="10"/>
          </p:nvPr>
        </p:nvSpPr>
        <p:spPr/>
        <p:txBody>
          <a:bodyPr/>
          <a:lstStyle/>
          <a:p>
            <a:pPr>
              <a:defRPr/>
            </a:pPr>
            <a:r>
              <a:rPr lang="en-US" smtClean="0"/>
              <a:t>  </a:t>
            </a:r>
            <a:fld id="{2565FA6D-D4C8-4C4C-AC4B-3269734D34D8}" type="slidenum">
              <a:rPr lang="en-US" smtClean="0"/>
              <a:pPr>
                <a:defRPr/>
              </a:pPr>
              <a:t>30</a:t>
            </a:fld>
            <a:endParaRPr lang="en-US" dirty="0"/>
          </a:p>
        </p:txBody>
      </p:sp>
    </p:spTree>
    <p:extLst>
      <p:ext uri="{BB962C8B-B14F-4D97-AF65-F5344CB8AC3E}">
        <p14:creationId xmlns:p14="http://schemas.microsoft.com/office/powerpoint/2010/main" val="6852480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Tobacco control and the new structures for public health</a:t>
            </a:r>
            <a:br>
              <a:rPr lang="en-GB" dirty="0" smtClean="0"/>
            </a:br>
            <a:r>
              <a:rPr lang="en-GB" dirty="0"/>
              <a:t/>
            </a:r>
            <a:br>
              <a:rPr lang="en-GB" dirty="0"/>
            </a:br>
            <a:r>
              <a:rPr lang="en-GB" sz="3200" dirty="0" smtClean="0"/>
              <a:t>Professor Kevin Fenton</a:t>
            </a:r>
            <a:br>
              <a:rPr lang="en-GB" sz="3200" dirty="0" smtClean="0"/>
            </a:br>
            <a:r>
              <a:rPr lang="en-GB" sz="3200" dirty="0" smtClean="0"/>
              <a:t>Director of Health &amp; Wellbeing</a:t>
            </a:r>
            <a:br>
              <a:rPr lang="en-GB" sz="3200" dirty="0" smtClean="0"/>
            </a:br>
            <a:r>
              <a:rPr lang="en-GB" sz="3200" dirty="0" smtClean="0"/>
              <a:t/>
            </a:r>
            <a:br>
              <a:rPr lang="en-GB" sz="3200" dirty="0" smtClean="0"/>
            </a:br>
            <a:r>
              <a:rPr lang="en-GB" sz="2000" dirty="0" smtClean="0"/>
              <a:t>Email: </a:t>
            </a:r>
            <a:r>
              <a:rPr lang="en-GB" sz="2000" dirty="0" err="1" smtClean="0"/>
              <a:t>kevin.fenton@phe.gov.uk</a:t>
            </a:r>
            <a:r>
              <a:rPr lang="en-GB" sz="2000" dirty="0" smtClean="0"/>
              <a:t/>
            </a:r>
            <a:br>
              <a:rPr lang="en-GB" sz="2000" dirty="0" smtClean="0"/>
            </a:br>
            <a:r>
              <a:rPr lang="en-GB" sz="2000" dirty="0" smtClean="0"/>
              <a:t>Twitter: @</a:t>
            </a:r>
            <a:r>
              <a:rPr lang="en-GB" sz="2000" dirty="0" err="1" smtClean="0"/>
              <a:t>ProfKevinFenton</a:t>
            </a:r>
            <a:endParaRPr lang="en-GB" sz="3200" dirty="0"/>
          </a:p>
        </p:txBody>
      </p:sp>
    </p:spTree>
    <p:extLst>
      <p:ext uri="{BB962C8B-B14F-4D97-AF65-F5344CB8AC3E}">
        <p14:creationId xmlns:p14="http://schemas.microsoft.com/office/powerpoint/2010/main" val="6010722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557213" y="1268760"/>
            <a:ext cx="4014788" cy="647700"/>
          </a:xfrm>
        </p:spPr>
        <p:txBody>
          <a:bodyPr wrap="square" numCol="1" anchor="t" anchorCtr="0" compatLnSpc="1">
            <a:prstTxWarp prst="textNoShape">
              <a:avLst/>
            </a:prstTxWarp>
            <a:normAutofit fontScale="90000"/>
          </a:bodyPr>
          <a:lstStyle/>
          <a:p>
            <a:pPr eaLnBrk="1" hangingPunct="1">
              <a:defRPr/>
            </a:pPr>
            <a:r>
              <a:rPr lang="en-GB" dirty="0" smtClean="0">
                <a:solidFill>
                  <a:srgbClr val="00AE9E"/>
                </a:solidFill>
              </a:rPr>
              <a:t>Our priorities for 2013/14</a:t>
            </a:r>
            <a:endParaRPr lang="en-US" dirty="0" smtClean="0">
              <a:solidFill>
                <a:srgbClr val="00AE9E"/>
              </a:solidFill>
            </a:endParaRPr>
          </a:p>
        </p:txBody>
      </p:sp>
      <p:sp>
        <p:nvSpPr>
          <p:cNvPr id="16387"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87A60F8-4435-420C-A9FD-55F125BE2816}" type="slidenum">
              <a:rPr lang="en-US" sz="1200">
                <a:solidFill>
                  <a:schemeClr val="bg1"/>
                </a:solidFill>
              </a:rPr>
              <a:pPr eaLnBrk="1" hangingPunct="1"/>
              <a:t>4</a:t>
            </a:fld>
            <a:endParaRPr lang="en-US" sz="1200">
              <a:solidFill>
                <a:schemeClr val="bg1"/>
              </a:solidFill>
            </a:endParaRPr>
          </a:p>
        </p:txBody>
      </p:sp>
      <p:sp>
        <p:nvSpPr>
          <p:cNvPr id="16388" name="Footer Placeholder 4"/>
          <p:cNvSpPr txBox="1">
            <a:spLocks noGrp="1"/>
          </p:cNvSpPr>
          <p:nvPr/>
        </p:nvSpPr>
        <p:spPr bwMode="auto">
          <a:xfrm>
            <a:off x="900113" y="6308725"/>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dirty="0">
                <a:solidFill>
                  <a:schemeClr val="bg1"/>
                </a:solidFill>
              </a:rPr>
              <a:t>Working together for the public’s health</a:t>
            </a:r>
            <a:endParaRPr lang="en-US" sz="1200" dirty="0">
              <a:solidFill>
                <a:schemeClr val="bg1"/>
              </a:solidFill>
            </a:endParaRPr>
          </a:p>
        </p:txBody>
      </p:sp>
      <p:sp>
        <p:nvSpPr>
          <p:cNvPr id="51" name="TextBox 1"/>
          <p:cNvSpPr txBox="1">
            <a:spLocks noChangeArrowheads="1"/>
          </p:cNvSpPr>
          <p:nvPr/>
        </p:nvSpPr>
        <p:spPr bwMode="auto">
          <a:xfrm>
            <a:off x="395537" y="2618035"/>
            <a:ext cx="417646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pitchFamily="34" charset="0"/>
              <a:buChar char="–"/>
            </a:pPr>
            <a:r>
              <a:rPr lang="en-GB" sz="1800" dirty="0" smtClean="0"/>
              <a:t>Sets out Public Health England’s priorities and actions for the first year of our existence</a:t>
            </a:r>
          </a:p>
          <a:p>
            <a:pPr eaLnBrk="1" hangingPunct="1">
              <a:spcBef>
                <a:spcPts val="600"/>
              </a:spcBef>
              <a:buFont typeface="Arial" pitchFamily="34" charset="0"/>
              <a:buChar char="–"/>
            </a:pPr>
            <a:r>
              <a:rPr lang="en-GB" sz="1800" dirty="0" smtClean="0"/>
              <a:t>Five outcome-focused priorities – what we want to achieve</a:t>
            </a:r>
          </a:p>
          <a:p>
            <a:pPr eaLnBrk="1" hangingPunct="1">
              <a:spcBef>
                <a:spcPts val="600"/>
              </a:spcBef>
              <a:buFont typeface="Arial" pitchFamily="34" charset="0"/>
              <a:buChar char="–"/>
            </a:pPr>
            <a:r>
              <a:rPr lang="en-GB" sz="1800" dirty="0" smtClean="0"/>
              <a:t>Two supporting priorities –          how we will achieve it</a:t>
            </a:r>
          </a:p>
          <a:p>
            <a:pPr eaLnBrk="1" hangingPunct="1">
              <a:spcBef>
                <a:spcPts val="600"/>
              </a:spcBef>
              <a:buFont typeface="Arial" pitchFamily="34" charset="0"/>
              <a:buChar char="–"/>
            </a:pPr>
            <a:r>
              <a:rPr lang="en-GB" sz="1800" dirty="0" smtClean="0"/>
              <a:t>27 key actions to take now</a:t>
            </a:r>
          </a:p>
          <a:p>
            <a:pPr eaLnBrk="1" hangingPunct="1">
              <a:spcBef>
                <a:spcPts val="600"/>
              </a:spcBef>
              <a:buFont typeface="Arial" pitchFamily="34" charset="0"/>
              <a:buChar char="–"/>
            </a:pPr>
            <a:r>
              <a:rPr lang="en-GB" sz="1800" dirty="0" smtClean="0"/>
              <a:t>The start of the conversation –  a three-year corporate plan will follow</a:t>
            </a:r>
          </a:p>
        </p:txBody>
      </p:sp>
      <p:pic>
        <p:nvPicPr>
          <p:cNvPr id="2050" name="Picture 2" descr="C:\Users\sam.morrison.PHE\Pictures\Priorities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964586"/>
            <a:ext cx="3600400" cy="498469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3882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539750" y="1052736"/>
            <a:ext cx="8029575" cy="647700"/>
          </a:xfrm>
        </p:spPr>
        <p:txBody>
          <a:bodyPr wrap="square" numCol="1" anchor="t" anchorCtr="0" compatLnSpc="1">
            <a:prstTxWarp prst="textNoShape">
              <a:avLst/>
            </a:prstTxWarp>
            <a:normAutofit/>
          </a:bodyPr>
          <a:lstStyle/>
          <a:p>
            <a:pPr eaLnBrk="1" hangingPunct="1">
              <a:defRPr/>
            </a:pPr>
            <a:r>
              <a:rPr lang="en-GB" sz="3400" dirty="0" smtClean="0">
                <a:solidFill>
                  <a:srgbClr val="00AE9E"/>
                </a:solidFill>
              </a:rPr>
              <a:t>Outcome-focused priorities</a:t>
            </a:r>
            <a:endParaRPr lang="en-US" sz="3400" dirty="0" smtClean="0">
              <a:solidFill>
                <a:srgbClr val="00AE9E"/>
              </a:solidFill>
            </a:endParaRPr>
          </a:p>
        </p:txBody>
      </p:sp>
      <p:sp>
        <p:nvSpPr>
          <p:cNvPr id="17411"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2D9D92-64CF-4808-80A0-52592860CAE3}" type="slidenum">
              <a:rPr lang="en-US" sz="1200">
                <a:solidFill>
                  <a:schemeClr val="bg1"/>
                </a:solidFill>
              </a:rPr>
              <a:pPr eaLnBrk="1" hangingPunct="1"/>
              <a:t>5</a:t>
            </a:fld>
            <a:endParaRPr lang="en-US" sz="1200">
              <a:solidFill>
                <a:schemeClr val="bg1"/>
              </a:solidFill>
            </a:endParaRPr>
          </a:p>
        </p:txBody>
      </p:sp>
      <p:sp>
        <p:nvSpPr>
          <p:cNvPr id="17412" name="Footer Placeholder 4"/>
          <p:cNvSpPr txBox="1">
            <a:spLocks noGrp="1"/>
          </p:cNvSpPr>
          <p:nvPr/>
        </p:nvSpPr>
        <p:spPr bwMode="auto">
          <a:xfrm>
            <a:off x="900113" y="6308725"/>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dirty="0">
                <a:solidFill>
                  <a:schemeClr val="bg1"/>
                </a:solidFill>
              </a:rPr>
              <a:t>Working together for the public’s health</a:t>
            </a:r>
            <a:endParaRPr lang="en-US" sz="1200" dirty="0">
              <a:solidFill>
                <a:schemeClr val="bg1"/>
              </a:solidFill>
            </a:endParaRPr>
          </a:p>
        </p:txBody>
      </p:sp>
      <p:sp>
        <p:nvSpPr>
          <p:cNvPr id="17414" name="AutoShape 12"/>
          <p:cNvSpPr>
            <a:spLocks noChangeArrowheads="1"/>
          </p:cNvSpPr>
          <p:nvPr/>
        </p:nvSpPr>
        <p:spPr bwMode="auto">
          <a:xfrm>
            <a:off x="755576" y="1628800"/>
            <a:ext cx="7630065" cy="864815"/>
          </a:xfrm>
          <a:prstGeom prst="roundRect">
            <a:avLst>
              <a:gd name="adj" fmla="val 16667"/>
            </a:avLst>
          </a:prstGeom>
          <a:solidFill>
            <a:srgbClr val="00AE9E"/>
          </a:solidFill>
          <a:ln w="19050">
            <a:solidFill>
              <a:schemeClr val="bg1"/>
            </a:solidFill>
            <a:round/>
            <a:headEnd/>
            <a:tailEnd/>
          </a:ln>
        </p:spPr>
        <p:txBody>
          <a:bodyPr wrap="square" anchor="ctr"/>
          <a:lstStyle/>
          <a:p>
            <a:pPr marL="342900" indent="-342900">
              <a:buFont typeface="+mj-lt"/>
              <a:buAutoNum type="arabicPeriod"/>
            </a:pPr>
            <a:r>
              <a:rPr lang="en-GB" sz="1400" dirty="0">
                <a:solidFill>
                  <a:schemeClr val="bg1"/>
                </a:solidFill>
              </a:rPr>
              <a:t>Helping people to live longer and more healthy lives by reducing preventable deaths and the burden of ill health associated with smoking, high blood pressure, obesity, poor diet, poor mental health, insufficient exercise, and alcohol</a:t>
            </a:r>
          </a:p>
        </p:txBody>
      </p:sp>
      <p:sp>
        <p:nvSpPr>
          <p:cNvPr id="17415" name="AutoShape 12"/>
          <p:cNvSpPr>
            <a:spLocks noChangeArrowheads="1"/>
          </p:cNvSpPr>
          <p:nvPr/>
        </p:nvSpPr>
        <p:spPr bwMode="auto">
          <a:xfrm>
            <a:off x="755576" y="2565623"/>
            <a:ext cx="7630065" cy="864815"/>
          </a:xfrm>
          <a:prstGeom prst="roundRect">
            <a:avLst>
              <a:gd name="adj" fmla="val 16667"/>
            </a:avLst>
          </a:prstGeom>
          <a:solidFill>
            <a:srgbClr val="00AE9E"/>
          </a:solidFill>
          <a:ln w="19050">
            <a:solidFill>
              <a:schemeClr val="bg1"/>
            </a:solidFill>
            <a:round/>
            <a:headEnd/>
            <a:tailEnd/>
          </a:ln>
        </p:spPr>
        <p:txBody>
          <a:bodyPr wrap="square" anchor="ctr"/>
          <a:lstStyle/>
          <a:p>
            <a:pPr marL="342900" indent="-342900">
              <a:buFont typeface="+mj-lt"/>
              <a:buAutoNum type="arabicPeriod" startAt="2"/>
            </a:pPr>
            <a:r>
              <a:rPr lang="en-GB" sz="1400" dirty="0">
                <a:solidFill>
                  <a:schemeClr val="bg1"/>
                </a:solidFill>
              </a:rPr>
              <a:t>Reducing the burden of disease and disability in life by focusing on preventing and recovering from the conditions with the greatest impact, including dementia, anxiety, depression and drug dependency</a:t>
            </a:r>
          </a:p>
        </p:txBody>
      </p:sp>
      <p:sp>
        <p:nvSpPr>
          <p:cNvPr id="17416" name="AutoShape 12"/>
          <p:cNvSpPr>
            <a:spLocks noChangeArrowheads="1"/>
          </p:cNvSpPr>
          <p:nvPr/>
        </p:nvSpPr>
        <p:spPr bwMode="auto">
          <a:xfrm>
            <a:off x="755576" y="3501728"/>
            <a:ext cx="7630065" cy="864814"/>
          </a:xfrm>
          <a:prstGeom prst="roundRect">
            <a:avLst>
              <a:gd name="adj" fmla="val 16667"/>
            </a:avLst>
          </a:prstGeom>
          <a:solidFill>
            <a:srgbClr val="00AE9E"/>
          </a:solidFill>
          <a:ln w="19050">
            <a:solidFill>
              <a:schemeClr val="bg1"/>
            </a:solidFill>
            <a:round/>
            <a:headEnd/>
            <a:tailEnd/>
          </a:ln>
        </p:spPr>
        <p:txBody>
          <a:bodyPr wrap="square" anchor="ctr"/>
          <a:lstStyle/>
          <a:p>
            <a:pPr marL="342900" indent="-342900">
              <a:buFont typeface="+mj-lt"/>
              <a:buAutoNum type="arabicPeriod" startAt="3"/>
            </a:pPr>
            <a:r>
              <a:rPr lang="en-GB" sz="1400" dirty="0">
                <a:solidFill>
                  <a:schemeClr val="bg1"/>
                </a:solidFill>
              </a:rPr>
              <a:t>Protecting the country from infectious diseases and environmental hazards, including the growing problem of infections that resist treatment with antibiotics</a:t>
            </a:r>
          </a:p>
        </p:txBody>
      </p:sp>
      <p:sp>
        <p:nvSpPr>
          <p:cNvPr id="17417" name="AutoShape 12"/>
          <p:cNvSpPr>
            <a:spLocks noChangeArrowheads="1"/>
          </p:cNvSpPr>
          <p:nvPr/>
        </p:nvSpPr>
        <p:spPr bwMode="auto">
          <a:xfrm>
            <a:off x="755417" y="4437111"/>
            <a:ext cx="7630065" cy="864816"/>
          </a:xfrm>
          <a:prstGeom prst="roundRect">
            <a:avLst>
              <a:gd name="adj" fmla="val 16667"/>
            </a:avLst>
          </a:prstGeom>
          <a:solidFill>
            <a:srgbClr val="00AE9E"/>
          </a:solidFill>
          <a:ln w="19050">
            <a:solidFill>
              <a:schemeClr val="bg1"/>
            </a:solidFill>
            <a:round/>
            <a:headEnd/>
            <a:tailEnd/>
          </a:ln>
        </p:spPr>
        <p:txBody>
          <a:bodyPr wrap="square" anchor="ctr"/>
          <a:lstStyle/>
          <a:p>
            <a:pPr marL="342900" indent="-342900">
              <a:buFont typeface="+mj-lt"/>
              <a:buAutoNum type="arabicPeriod" startAt="4"/>
            </a:pPr>
            <a:r>
              <a:rPr lang="en-GB" sz="1400" dirty="0">
                <a:solidFill>
                  <a:schemeClr val="bg1"/>
                </a:solidFill>
              </a:rPr>
              <a:t>Supporting families to give children and young people the best start in life, through working with health visiting and school nursing, family nurse partnerships and the Troubled Families programme</a:t>
            </a:r>
          </a:p>
        </p:txBody>
      </p:sp>
      <p:sp>
        <p:nvSpPr>
          <p:cNvPr id="17418" name="AutoShape 12"/>
          <p:cNvSpPr>
            <a:spLocks noChangeArrowheads="1"/>
          </p:cNvSpPr>
          <p:nvPr/>
        </p:nvSpPr>
        <p:spPr bwMode="auto">
          <a:xfrm>
            <a:off x="755258" y="5373217"/>
            <a:ext cx="7630224" cy="864814"/>
          </a:xfrm>
          <a:prstGeom prst="roundRect">
            <a:avLst>
              <a:gd name="adj" fmla="val 16667"/>
            </a:avLst>
          </a:prstGeom>
          <a:solidFill>
            <a:srgbClr val="00AE9E"/>
          </a:solidFill>
          <a:ln w="19050">
            <a:solidFill>
              <a:schemeClr val="bg1"/>
            </a:solidFill>
            <a:round/>
            <a:headEnd/>
            <a:tailEnd/>
          </a:ln>
        </p:spPr>
        <p:txBody>
          <a:bodyPr wrap="square" anchor="ctr"/>
          <a:lstStyle/>
          <a:p>
            <a:pPr marL="342900" indent="-342900">
              <a:buFont typeface="+mj-lt"/>
              <a:buAutoNum type="arabicPeriod" startAt="5"/>
            </a:pPr>
            <a:r>
              <a:rPr lang="en-GB" sz="1400" dirty="0">
                <a:solidFill>
                  <a:schemeClr val="bg1"/>
                </a:solidFill>
              </a:rPr>
              <a:t>Improving health in the workplace by encouraging </a:t>
            </a:r>
            <a:r>
              <a:rPr lang="en-GB" sz="1400" dirty="0" smtClean="0">
                <a:solidFill>
                  <a:schemeClr val="bg1"/>
                </a:solidFill>
              </a:rPr>
              <a:t>employers to </a:t>
            </a:r>
            <a:r>
              <a:rPr lang="en-GB" sz="1400" dirty="0">
                <a:solidFill>
                  <a:schemeClr val="bg1"/>
                </a:solidFill>
              </a:rPr>
              <a:t>support their staff, and those moving into and out of the </a:t>
            </a:r>
            <a:r>
              <a:rPr lang="en-GB" sz="1400" dirty="0" smtClean="0">
                <a:solidFill>
                  <a:schemeClr val="bg1"/>
                </a:solidFill>
              </a:rPr>
              <a:t>workforce, to </a:t>
            </a:r>
            <a:r>
              <a:rPr lang="en-GB" sz="1400" dirty="0">
                <a:solidFill>
                  <a:schemeClr val="bg1"/>
                </a:solidFill>
              </a:rPr>
              <a:t>lead healthier lives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4294967295"/>
          </p:nvPr>
        </p:nvSpPr>
        <p:spPr>
          <a:xfrm>
            <a:off x="539750" y="1196975"/>
            <a:ext cx="8029575" cy="647700"/>
          </a:xfrm>
        </p:spPr>
        <p:txBody>
          <a:bodyPr wrap="square" numCol="1" anchor="t" anchorCtr="0" compatLnSpc="1">
            <a:prstTxWarp prst="textNoShape">
              <a:avLst/>
            </a:prstTxWarp>
          </a:bodyPr>
          <a:lstStyle/>
          <a:p>
            <a:pPr eaLnBrk="1" hangingPunct="1">
              <a:defRPr/>
            </a:pPr>
            <a:r>
              <a:rPr lang="en-GB" dirty="0" smtClean="0">
                <a:solidFill>
                  <a:srgbClr val="00AE9E"/>
                </a:solidFill>
              </a:rPr>
              <a:t>Supporting priorities</a:t>
            </a:r>
            <a:endParaRPr lang="en-US" dirty="0" smtClean="0">
              <a:solidFill>
                <a:srgbClr val="00AE9E"/>
              </a:solidFill>
            </a:endParaRPr>
          </a:p>
        </p:txBody>
      </p:sp>
      <p:sp>
        <p:nvSpPr>
          <p:cNvPr id="17411" name="Slide Number Placeholder 3"/>
          <p:cNvSpPr txBox="1">
            <a:spLocks noGrp="1"/>
          </p:cNvSpPr>
          <p:nvPr/>
        </p:nvSpPr>
        <p:spPr bwMode="auto">
          <a:xfrm>
            <a:off x="0" y="6308725"/>
            <a:ext cx="9144000" cy="5492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marL="539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2D9D92-64CF-4808-80A0-52592860CAE3}" type="slidenum">
              <a:rPr lang="en-US" sz="1200">
                <a:solidFill>
                  <a:schemeClr val="bg1"/>
                </a:solidFill>
              </a:rPr>
              <a:pPr eaLnBrk="1" hangingPunct="1"/>
              <a:t>6</a:t>
            </a:fld>
            <a:endParaRPr lang="en-US" sz="1200">
              <a:solidFill>
                <a:schemeClr val="bg1"/>
              </a:solidFill>
            </a:endParaRPr>
          </a:p>
        </p:txBody>
      </p:sp>
      <p:sp>
        <p:nvSpPr>
          <p:cNvPr id="17412" name="Footer Placeholder 4"/>
          <p:cNvSpPr txBox="1">
            <a:spLocks noGrp="1"/>
          </p:cNvSpPr>
          <p:nvPr/>
        </p:nvSpPr>
        <p:spPr bwMode="auto">
          <a:xfrm>
            <a:off x="900113" y="6308725"/>
            <a:ext cx="7704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200" dirty="0">
                <a:solidFill>
                  <a:schemeClr val="bg1"/>
                </a:solidFill>
              </a:rPr>
              <a:t>Working together for the public’s health</a:t>
            </a:r>
            <a:endParaRPr lang="en-US" sz="1200" dirty="0">
              <a:solidFill>
                <a:schemeClr val="bg1"/>
              </a:solidFill>
            </a:endParaRPr>
          </a:p>
        </p:txBody>
      </p:sp>
      <p:sp>
        <p:nvSpPr>
          <p:cNvPr id="10" name="AutoShape 12"/>
          <p:cNvSpPr>
            <a:spLocks noChangeArrowheads="1"/>
          </p:cNvSpPr>
          <p:nvPr/>
        </p:nvSpPr>
        <p:spPr bwMode="auto">
          <a:xfrm>
            <a:off x="755576" y="2492177"/>
            <a:ext cx="7630065" cy="864815"/>
          </a:xfrm>
          <a:prstGeom prst="roundRect">
            <a:avLst>
              <a:gd name="adj" fmla="val 16667"/>
            </a:avLst>
          </a:prstGeom>
          <a:solidFill>
            <a:srgbClr val="00AE9E"/>
          </a:solidFill>
          <a:ln w="19050">
            <a:solidFill>
              <a:schemeClr val="bg1"/>
            </a:solidFill>
            <a:round/>
            <a:headEnd/>
            <a:tailEnd/>
          </a:ln>
        </p:spPr>
        <p:txBody>
          <a:bodyPr wrap="square" anchor="ctr"/>
          <a:lstStyle/>
          <a:p>
            <a:pPr marL="342900" indent="-342900">
              <a:buFont typeface="+mj-lt"/>
              <a:buAutoNum type="arabicPeriod" startAt="6"/>
            </a:pPr>
            <a:r>
              <a:rPr lang="en-GB" sz="1400" dirty="0" smtClean="0">
                <a:solidFill>
                  <a:schemeClr val="bg1"/>
                </a:solidFill>
              </a:rPr>
              <a:t>Promoting </a:t>
            </a:r>
            <a:r>
              <a:rPr lang="en-GB" sz="1400" dirty="0">
                <a:solidFill>
                  <a:schemeClr val="bg1"/>
                </a:solidFill>
              </a:rPr>
              <a:t>the development of place-based public health systems</a:t>
            </a:r>
          </a:p>
        </p:txBody>
      </p:sp>
      <p:sp>
        <p:nvSpPr>
          <p:cNvPr id="11" name="AutoShape 12"/>
          <p:cNvSpPr>
            <a:spLocks noChangeArrowheads="1"/>
          </p:cNvSpPr>
          <p:nvPr/>
        </p:nvSpPr>
        <p:spPr bwMode="auto">
          <a:xfrm>
            <a:off x="755576" y="3932337"/>
            <a:ext cx="7630065" cy="864815"/>
          </a:xfrm>
          <a:prstGeom prst="roundRect">
            <a:avLst>
              <a:gd name="adj" fmla="val 16667"/>
            </a:avLst>
          </a:prstGeom>
          <a:solidFill>
            <a:srgbClr val="00AE9E"/>
          </a:solidFill>
          <a:ln w="19050">
            <a:solidFill>
              <a:schemeClr val="bg1"/>
            </a:solidFill>
            <a:round/>
            <a:headEnd/>
            <a:tailEnd/>
          </a:ln>
        </p:spPr>
        <p:txBody>
          <a:bodyPr wrap="square" anchor="ctr"/>
          <a:lstStyle/>
          <a:p>
            <a:pPr marL="342900" indent="-342900">
              <a:buFont typeface="+mj-lt"/>
              <a:buAutoNum type="arabicPeriod" startAt="7"/>
            </a:pPr>
            <a:r>
              <a:rPr lang="en-GB" sz="1400" dirty="0" smtClean="0">
                <a:solidFill>
                  <a:schemeClr val="bg1"/>
                </a:solidFill>
              </a:rPr>
              <a:t>Developing </a:t>
            </a:r>
            <a:r>
              <a:rPr lang="en-GB" sz="1400" dirty="0">
                <a:solidFill>
                  <a:schemeClr val="bg1"/>
                </a:solidFill>
              </a:rPr>
              <a:t>our own capacity and capability to provide </a:t>
            </a:r>
            <a:r>
              <a:rPr lang="en-GB" sz="1400" dirty="0" smtClean="0">
                <a:solidFill>
                  <a:schemeClr val="bg1"/>
                </a:solidFill>
              </a:rPr>
              <a:t>professional, scientific </a:t>
            </a:r>
            <a:r>
              <a:rPr lang="en-GB" sz="1400" dirty="0">
                <a:solidFill>
                  <a:schemeClr val="bg1"/>
                </a:solidFill>
              </a:rPr>
              <a:t>and delivery expertise to our partners</a:t>
            </a:r>
          </a:p>
        </p:txBody>
      </p:sp>
    </p:spTree>
    <p:extLst>
      <p:ext uri="{BB962C8B-B14F-4D97-AF65-F5344CB8AC3E}">
        <p14:creationId xmlns:p14="http://schemas.microsoft.com/office/powerpoint/2010/main" val="236138090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Authorities</a:t>
            </a:r>
            <a:endParaRPr lang="en-US" dirty="0"/>
          </a:p>
        </p:txBody>
      </p:sp>
      <p:sp>
        <p:nvSpPr>
          <p:cNvPr id="13315" name="Content Placeholder 2"/>
          <p:cNvSpPr>
            <a:spLocks noGrp="1"/>
          </p:cNvSpPr>
          <p:nvPr>
            <p:ph idx="1"/>
          </p:nvPr>
        </p:nvSpPr>
        <p:spPr>
          <a:xfrm>
            <a:off x="558000" y="2336345"/>
            <a:ext cx="8028000" cy="4064455"/>
          </a:xfrm>
        </p:spPr>
        <p:txBody>
          <a:bodyPr/>
          <a:lstStyle/>
          <a:p>
            <a:pPr>
              <a:buFont typeface="Arial"/>
              <a:buChar char="•"/>
            </a:pPr>
            <a:r>
              <a:rPr lang="en-US" sz="2400" dirty="0" smtClean="0"/>
              <a:t>Local Authorities, with detailed understanding of their communities and circumstances are the natural leaders for public health in their areas. Public Health England will support them with knowledge and expertise to help them deliver on their responsibilities</a:t>
            </a:r>
          </a:p>
          <a:p>
            <a:pPr>
              <a:buFont typeface="Arial"/>
              <a:buChar char="•"/>
            </a:pPr>
            <a:endParaRPr lang="en-US" sz="2400" dirty="0" smtClean="0"/>
          </a:p>
          <a:p>
            <a:pPr>
              <a:buFont typeface="Arial"/>
              <a:buChar char="•"/>
            </a:pPr>
            <a:r>
              <a:rPr lang="en-US" sz="2400" dirty="0" smtClean="0"/>
              <a:t>PHE is structured into four regions and fifteen </a:t>
            </a:r>
            <a:r>
              <a:rPr lang="en-US" sz="2400" dirty="0" err="1" smtClean="0"/>
              <a:t>centres</a:t>
            </a:r>
            <a:r>
              <a:rPr lang="en-US" sz="2400" dirty="0" smtClean="0"/>
              <a:t> spread across the country. The </a:t>
            </a:r>
            <a:r>
              <a:rPr lang="en-US" sz="2400" dirty="0" err="1" smtClean="0"/>
              <a:t>centres</a:t>
            </a:r>
            <a:r>
              <a:rPr lang="en-US" sz="2400" dirty="0" smtClean="0"/>
              <a:t> are key to the interaction with local authorities</a:t>
            </a:r>
            <a:endParaRPr lang="en-US" sz="2400" dirty="0"/>
          </a:p>
        </p:txBody>
      </p:sp>
      <p:sp>
        <p:nvSpPr>
          <p:cNvPr id="13316" name="Slide Number Placeholder 3"/>
          <p:cNvSpPr>
            <a:spLocks noGrp="1"/>
          </p:cNvSpPr>
          <p:nvPr>
            <p:ph type="sldNum" sz="quarter" idx="10"/>
          </p:nvPr>
        </p:nvSpPr>
        <p:spPr/>
        <p:txBody>
          <a:bodyPr/>
          <a:lstStyle/>
          <a:p>
            <a:fld id="{238C1F61-0CCF-A540-A3AA-AA91F3DE83E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Introduction to Public Health England</a:t>
            </a:r>
            <a:endParaRPr lang="en-US" dirty="0"/>
          </a:p>
        </p:txBody>
      </p:sp>
    </p:spTree>
    <p:extLst>
      <p:ext uri="{BB962C8B-B14F-4D97-AF65-F5344CB8AC3E}">
        <p14:creationId xmlns:p14="http://schemas.microsoft.com/office/powerpoint/2010/main" val="5251109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981200" y="304800"/>
            <a:ext cx="6781800" cy="648072"/>
          </a:xfrm>
        </p:spPr>
        <p:txBody>
          <a:bodyPr>
            <a:noAutofit/>
          </a:bodyPr>
          <a:lstStyle/>
          <a:p>
            <a:pPr algn="r"/>
            <a:r>
              <a:rPr lang="en-GB" sz="2800" smtClean="0"/>
              <a:t>Sources of public health advice in the ‘Place-based’ approach to local public health</a:t>
            </a:r>
            <a:endParaRPr lang="en-GB" sz="2800" dirty="0" smtClean="0"/>
          </a:p>
        </p:txBody>
      </p:sp>
      <p:sp>
        <p:nvSpPr>
          <p:cNvPr id="11" name="TextBox 10"/>
          <p:cNvSpPr txBox="1"/>
          <p:nvPr/>
        </p:nvSpPr>
        <p:spPr>
          <a:xfrm>
            <a:off x="1371600" y="5867400"/>
            <a:ext cx="2879725" cy="30797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r" eaLnBrk="0" hangingPunct="0">
              <a:defRPr/>
            </a:pPr>
            <a:r>
              <a:rPr lang="en-GB" sz="1400" dirty="0">
                <a:solidFill>
                  <a:schemeClr val="tx1">
                    <a:lumMod val="65000"/>
                    <a:lumOff val="35000"/>
                  </a:schemeClr>
                </a:solidFill>
              </a:rPr>
              <a:t>Public health advice</a:t>
            </a:r>
          </a:p>
        </p:txBody>
      </p:sp>
      <p:sp>
        <p:nvSpPr>
          <p:cNvPr id="13" name="TextBox 12"/>
          <p:cNvSpPr txBox="1"/>
          <p:nvPr/>
        </p:nvSpPr>
        <p:spPr>
          <a:xfrm>
            <a:off x="2697163" y="1858963"/>
            <a:ext cx="3384550" cy="369887"/>
          </a:xfrm>
          <a:prstGeom prst="rect">
            <a:avLst/>
          </a:prstGeom>
          <a:solidFill>
            <a:schemeClr val="accent3"/>
          </a:solidFill>
          <a:ln/>
        </p:spPr>
        <p:style>
          <a:lnRef idx="2">
            <a:schemeClr val="dk1"/>
          </a:lnRef>
          <a:fillRef idx="1">
            <a:schemeClr val="lt1"/>
          </a:fillRef>
          <a:effectRef idx="0">
            <a:schemeClr val="dk1"/>
          </a:effectRef>
          <a:fontRef idx="minor">
            <a:schemeClr val="dk1"/>
          </a:fontRef>
        </p:style>
        <p:txBody>
          <a:bodyPr>
            <a:spAutoFit/>
          </a:bodyPr>
          <a:lstStyle/>
          <a:p>
            <a:pPr algn="ctr" eaLnBrk="0" hangingPunct="0">
              <a:defRPr/>
            </a:pPr>
            <a:r>
              <a:rPr lang="en-GB" sz="1800" b="1" dirty="0">
                <a:solidFill>
                  <a:schemeClr val="accent1">
                    <a:lumMod val="50000"/>
                  </a:schemeClr>
                </a:solidFill>
              </a:rPr>
              <a:t>People and communities</a:t>
            </a:r>
          </a:p>
        </p:txBody>
      </p:sp>
      <p:sp>
        <p:nvSpPr>
          <p:cNvPr id="14" name="TextBox 13"/>
          <p:cNvSpPr txBox="1">
            <a:spLocks noChangeArrowheads="1"/>
          </p:cNvSpPr>
          <p:nvPr/>
        </p:nvSpPr>
        <p:spPr bwMode="auto">
          <a:xfrm>
            <a:off x="2697163" y="2724150"/>
            <a:ext cx="3384550" cy="368300"/>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dist="20000" dir="5400000" rotWithShape="0">
              <a:srgbClr val="808080">
                <a:alpha val="37999"/>
              </a:srgbClr>
            </a:outerShdw>
          </a:effectLst>
        </p:spPr>
        <p:txBody>
          <a:bodyPr>
            <a:spAutoFit/>
          </a:bodyPr>
          <a:lstStyle/>
          <a:p>
            <a:pPr eaLnBrk="0" hangingPunct="0">
              <a:defRPr/>
            </a:pPr>
            <a:r>
              <a:rPr lang="en-GB" sz="1800" dirty="0">
                <a:solidFill>
                  <a:schemeClr val="tx1">
                    <a:lumMod val="65000"/>
                    <a:lumOff val="35000"/>
                  </a:schemeClr>
                </a:solidFill>
                <a:latin typeface="+mn-lt"/>
                <a:ea typeface="+mn-ea"/>
                <a:cs typeface="+mn-cs"/>
              </a:rPr>
              <a:t>Health and wellbeing boards</a:t>
            </a:r>
          </a:p>
        </p:txBody>
      </p:sp>
      <p:sp>
        <p:nvSpPr>
          <p:cNvPr id="15" name="TextBox 14"/>
          <p:cNvSpPr txBox="1">
            <a:spLocks noChangeArrowheads="1"/>
          </p:cNvSpPr>
          <p:nvPr/>
        </p:nvSpPr>
        <p:spPr bwMode="auto">
          <a:xfrm>
            <a:off x="2697163" y="3646488"/>
            <a:ext cx="2019300" cy="369887"/>
          </a:xfrm>
          <a:prstGeom prst="rect">
            <a:avLst/>
          </a:prstGeom>
          <a:solidFill>
            <a:schemeClr val="accent5">
              <a:lumMod val="75000"/>
            </a:schemeClr>
          </a:solidFill>
          <a:ln w="9525">
            <a:solidFill>
              <a:srgbClr val="000000"/>
            </a:solidFill>
            <a:miter lim="800000"/>
            <a:headEnd/>
            <a:tailEnd/>
          </a:ln>
          <a:effectLst>
            <a:outerShdw dist="20000" dir="5400000" rotWithShape="0">
              <a:srgbClr val="808080">
                <a:alpha val="37999"/>
              </a:srgbClr>
            </a:outerShdw>
          </a:effectLst>
        </p:spPr>
        <p:txBody>
          <a:bodyPr wrap="none">
            <a:spAutoFit/>
          </a:bodyPr>
          <a:lstStyle/>
          <a:p>
            <a:pPr eaLnBrk="0" hangingPunct="0">
              <a:defRPr/>
            </a:pPr>
            <a:r>
              <a:rPr lang="en-GB" sz="1800" dirty="0">
                <a:solidFill>
                  <a:srgbClr val="FFFFFF"/>
                </a:solidFill>
                <a:latin typeface="+mn-lt"/>
                <a:ea typeface="+mn-ea"/>
                <a:cs typeface="+mn-cs"/>
              </a:rPr>
              <a:t>Local government</a:t>
            </a:r>
          </a:p>
        </p:txBody>
      </p:sp>
      <p:sp>
        <p:nvSpPr>
          <p:cNvPr id="16" name="TextBox 15"/>
          <p:cNvSpPr txBox="1">
            <a:spLocks noChangeArrowheads="1"/>
          </p:cNvSpPr>
          <p:nvPr/>
        </p:nvSpPr>
        <p:spPr bwMode="auto">
          <a:xfrm>
            <a:off x="5216525" y="3659188"/>
            <a:ext cx="1011659" cy="923330"/>
          </a:xfrm>
          <a:prstGeom prst="rect">
            <a:avLst/>
          </a:prstGeom>
          <a:solidFill>
            <a:schemeClr val="accent5">
              <a:lumMod val="75000"/>
            </a:schemeClr>
          </a:solidFill>
          <a:ln w="9525">
            <a:solidFill>
              <a:srgbClr val="000000"/>
            </a:solidFill>
            <a:miter lim="800000"/>
            <a:headEnd/>
            <a:tailEnd/>
          </a:ln>
          <a:effectLst>
            <a:outerShdw dist="20000" dir="5400000" rotWithShape="0">
              <a:srgbClr val="808080">
                <a:alpha val="37999"/>
              </a:srgbClr>
            </a:outerShdw>
          </a:effectLst>
        </p:spPr>
        <p:txBody>
          <a:bodyPr wrap="square">
            <a:spAutoFit/>
          </a:bodyPr>
          <a:lstStyle/>
          <a:p>
            <a:pPr eaLnBrk="0" hangingPunct="0">
              <a:defRPr/>
            </a:pPr>
            <a:r>
              <a:rPr lang="en-GB" sz="1800" dirty="0" smtClean="0">
                <a:solidFill>
                  <a:srgbClr val="FFFFFF"/>
                </a:solidFill>
                <a:latin typeface="+mn-lt"/>
                <a:ea typeface="+mn-ea"/>
                <a:cs typeface="+mn-cs"/>
              </a:rPr>
              <a:t>CCGs &amp; their support</a:t>
            </a:r>
            <a:endParaRPr lang="en-GB" sz="1800" dirty="0">
              <a:solidFill>
                <a:srgbClr val="FFFFFF"/>
              </a:solidFill>
              <a:latin typeface="+mn-lt"/>
              <a:ea typeface="+mn-ea"/>
              <a:cs typeface="+mn-cs"/>
            </a:endParaRPr>
          </a:p>
        </p:txBody>
      </p:sp>
      <p:sp>
        <p:nvSpPr>
          <p:cNvPr id="17" name="TextBox 16"/>
          <p:cNvSpPr txBox="1"/>
          <p:nvPr/>
        </p:nvSpPr>
        <p:spPr>
          <a:xfrm>
            <a:off x="320675" y="3646488"/>
            <a:ext cx="1871663" cy="647700"/>
          </a:xfrm>
          <a:prstGeom prst="rect">
            <a:avLst/>
          </a:prstGeom>
          <a:noFill/>
          <a:ln>
            <a:solidFill>
              <a:schemeClr val="tx1"/>
            </a:solidFill>
          </a:ln>
        </p:spPr>
        <p:txBody>
          <a:bodyPr>
            <a:spAutoFit/>
          </a:bodyPr>
          <a:lstStyle/>
          <a:p>
            <a:pPr algn="ctr" eaLnBrk="0" hangingPunct="0">
              <a:defRPr/>
            </a:pPr>
            <a:r>
              <a:rPr lang="en-GB" sz="1800" dirty="0">
                <a:solidFill>
                  <a:schemeClr val="tx1">
                    <a:lumMod val="65000"/>
                    <a:lumOff val="35000"/>
                  </a:schemeClr>
                </a:solidFill>
                <a:latin typeface="+mn-lt"/>
                <a:ea typeface="ＭＳ Ｐゴシック" charset="0"/>
                <a:cs typeface="ＭＳ Ｐゴシック" charset="0"/>
              </a:rPr>
              <a:t>PHE</a:t>
            </a:r>
          </a:p>
          <a:p>
            <a:pPr algn="ctr" eaLnBrk="0" hangingPunct="0">
              <a:defRPr/>
            </a:pPr>
            <a:r>
              <a:rPr lang="en-GB" sz="1800" dirty="0">
                <a:solidFill>
                  <a:schemeClr val="tx1">
                    <a:lumMod val="65000"/>
                    <a:lumOff val="35000"/>
                  </a:schemeClr>
                </a:solidFill>
                <a:latin typeface="+mn-lt"/>
                <a:ea typeface="ＭＳ Ｐゴシック" charset="0"/>
                <a:cs typeface="ＭＳ Ｐゴシック" charset="0"/>
              </a:rPr>
              <a:t>centre</a:t>
            </a:r>
          </a:p>
        </p:txBody>
      </p:sp>
      <p:sp>
        <p:nvSpPr>
          <p:cNvPr id="18" name="TextBox 17"/>
          <p:cNvSpPr txBox="1"/>
          <p:nvPr/>
        </p:nvSpPr>
        <p:spPr>
          <a:xfrm>
            <a:off x="6945313" y="3636963"/>
            <a:ext cx="1644650" cy="646112"/>
          </a:xfrm>
          <a:prstGeom prst="rect">
            <a:avLst/>
          </a:prstGeom>
          <a:solidFill>
            <a:schemeClr val="accent5">
              <a:lumMod val="75000"/>
            </a:schemeClr>
          </a:solidFill>
          <a:ln>
            <a:solidFill>
              <a:schemeClr val="tx1"/>
            </a:solidFill>
          </a:ln>
        </p:spPr>
        <p:txBody>
          <a:bodyPr>
            <a:spAutoFit/>
          </a:bodyPr>
          <a:lstStyle/>
          <a:p>
            <a:pPr algn="ctr" eaLnBrk="0" hangingPunct="0">
              <a:defRPr/>
            </a:pPr>
            <a:r>
              <a:rPr lang="en-GB" sz="1800" dirty="0">
                <a:solidFill>
                  <a:srgbClr val="FFFFFF"/>
                </a:solidFill>
                <a:latin typeface="+mn-lt"/>
                <a:ea typeface="ＭＳ Ｐゴシック" charset="0"/>
                <a:cs typeface="ＭＳ Ｐゴシック" charset="0"/>
              </a:rPr>
              <a:t>NHSCB </a:t>
            </a:r>
          </a:p>
          <a:p>
            <a:pPr algn="ctr" eaLnBrk="0" hangingPunct="0">
              <a:defRPr/>
            </a:pPr>
            <a:r>
              <a:rPr lang="en-GB" sz="1800" dirty="0">
                <a:solidFill>
                  <a:srgbClr val="FFFFFF"/>
                </a:solidFill>
                <a:latin typeface="+mn-lt"/>
                <a:ea typeface="ＭＳ Ｐゴシック" charset="0"/>
                <a:cs typeface="ＭＳ Ｐゴシック" charset="0"/>
              </a:rPr>
              <a:t>area team</a:t>
            </a:r>
          </a:p>
        </p:txBody>
      </p:sp>
      <p:cxnSp>
        <p:nvCxnSpPr>
          <p:cNvPr id="18441" name="Straight Connector 18"/>
          <p:cNvCxnSpPr>
            <a:cxnSpLocks noChangeShapeType="1"/>
            <a:stCxn id="17" idx="0"/>
          </p:cNvCxnSpPr>
          <p:nvPr/>
        </p:nvCxnSpPr>
        <p:spPr bwMode="auto">
          <a:xfrm flipV="1">
            <a:off x="1255713" y="2954338"/>
            <a:ext cx="0" cy="692150"/>
          </a:xfrm>
          <a:prstGeom prst="line">
            <a:avLst/>
          </a:prstGeom>
          <a:noFill/>
          <a:ln w="25400" algn="ctr">
            <a:solidFill>
              <a:srgbClr val="7030A0"/>
            </a:solidFill>
            <a:prstDash val="dash"/>
            <a:round/>
            <a:headEnd/>
            <a:tailEnd/>
          </a:ln>
        </p:spPr>
      </p:cxnSp>
      <p:cxnSp>
        <p:nvCxnSpPr>
          <p:cNvPr id="18442" name="Straight Arrow Connector 19"/>
          <p:cNvCxnSpPr>
            <a:cxnSpLocks noChangeShapeType="1"/>
          </p:cNvCxnSpPr>
          <p:nvPr/>
        </p:nvCxnSpPr>
        <p:spPr bwMode="auto">
          <a:xfrm>
            <a:off x="1255713" y="2954338"/>
            <a:ext cx="1368425" cy="0"/>
          </a:xfrm>
          <a:prstGeom prst="straightConnector1">
            <a:avLst/>
          </a:prstGeom>
          <a:noFill/>
          <a:ln w="25400" algn="ctr">
            <a:solidFill>
              <a:srgbClr val="7030A0"/>
            </a:solidFill>
            <a:prstDash val="dash"/>
            <a:round/>
            <a:headEnd/>
            <a:tailEnd type="arrow" w="med" len="med"/>
          </a:ln>
        </p:spPr>
      </p:cxnSp>
      <p:sp>
        <p:nvSpPr>
          <p:cNvPr id="26" name="Oval 25"/>
          <p:cNvSpPr/>
          <p:nvPr/>
        </p:nvSpPr>
        <p:spPr bwMode="auto">
          <a:xfrm>
            <a:off x="6584950" y="1571625"/>
            <a:ext cx="2160588" cy="1008063"/>
          </a:xfrm>
          <a:prstGeom prst="ellipse">
            <a:avLst/>
          </a:prstGeom>
          <a:solidFill>
            <a:srgbClr val="741217"/>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en-GB" sz="1800" dirty="0">
                <a:solidFill>
                  <a:srgbClr val="FFFFFF"/>
                </a:solidFill>
                <a:latin typeface="+mn-lt"/>
                <a:ea typeface="ＭＳ Ｐゴシック" charset="0"/>
                <a:cs typeface="ＭＳ Ｐゴシック" charset="0"/>
              </a:rPr>
              <a:t>NHS &amp; IS Providers</a:t>
            </a:r>
          </a:p>
        </p:txBody>
      </p:sp>
      <p:sp>
        <p:nvSpPr>
          <p:cNvPr id="27" name="Oval 26"/>
          <p:cNvSpPr/>
          <p:nvPr/>
        </p:nvSpPr>
        <p:spPr bwMode="auto">
          <a:xfrm>
            <a:off x="284163" y="1571625"/>
            <a:ext cx="1944687" cy="1008063"/>
          </a:xfrm>
          <a:prstGeom prst="ellipse">
            <a:avLst/>
          </a:prstGeom>
          <a:solidFill>
            <a:srgbClr val="741217"/>
          </a:solidFill>
          <a:ln w="9525" cap="flat" cmpd="sng" algn="ctr">
            <a:solidFill>
              <a:schemeClr val="tx1"/>
            </a:solidFill>
            <a:prstDash val="solid"/>
            <a:round/>
            <a:headEnd type="none" w="med" len="med"/>
            <a:tailEnd type="none" w="med" len="med"/>
          </a:ln>
          <a:effectLst/>
          <a:extLst/>
        </p:spPr>
        <p:txBody>
          <a:bodyPr/>
          <a:lstStyle/>
          <a:p>
            <a:pPr algn="ctr" eaLnBrk="0" hangingPunct="0">
              <a:defRPr/>
            </a:pPr>
            <a:r>
              <a:rPr lang="en-GB" sz="1800" dirty="0">
                <a:solidFill>
                  <a:schemeClr val="bg1"/>
                </a:solidFill>
                <a:latin typeface="+mn-lt"/>
                <a:ea typeface="ＭＳ Ｐゴシック" charset="0"/>
                <a:cs typeface="ＭＳ Ｐゴシック" charset="0"/>
              </a:rPr>
              <a:t>3</a:t>
            </a:r>
            <a:r>
              <a:rPr lang="en-GB" sz="1800" baseline="30000" dirty="0">
                <a:solidFill>
                  <a:schemeClr val="bg1"/>
                </a:solidFill>
                <a:latin typeface="+mn-lt"/>
                <a:ea typeface="ＭＳ Ｐゴシック" charset="0"/>
                <a:cs typeface="ＭＳ Ｐゴシック" charset="0"/>
              </a:rPr>
              <a:t>rd</a:t>
            </a:r>
            <a:r>
              <a:rPr lang="en-GB" sz="1800" dirty="0">
                <a:solidFill>
                  <a:schemeClr val="bg1"/>
                </a:solidFill>
                <a:latin typeface="+mn-lt"/>
                <a:ea typeface="ＭＳ Ｐゴシック" charset="0"/>
                <a:cs typeface="ＭＳ Ｐゴシック" charset="0"/>
              </a:rPr>
              <a:t> sector providers</a:t>
            </a:r>
          </a:p>
        </p:txBody>
      </p:sp>
      <p:cxnSp>
        <p:nvCxnSpPr>
          <p:cNvPr id="28" name="Straight Arrow Connector 27"/>
          <p:cNvCxnSpPr>
            <a:stCxn id="27" idx="6"/>
          </p:cNvCxnSpPr>
          <p:nvPr/>
        </p:nvCxnSpPr>
        <p:spPr bwMode="auto">
          <a:xfrm>
            <a:off x="2228850" y="2074863"/>
            <a:ext cx="468313" cy="0"/>
          </a:xfrm>
          <a:prstGeom prst="straightConnector1">
            <a:avLst/>
          </a:prstGeom>
          <a:solidFill>
            <a:schemeClr val="accent1"/>
          </a:solidFill>
          <a:ln w="25400" cap="flat" cmpd="sng" algn="ctr">
            <a:solidFill>
              <a:schemeClr val="tx1">
                <a:lumMod val="65000"/>
                <a:lumOff val="35000"/>
              </a:schemeClr>
            </a:solidFill>
            <a:prstDash val="solid"/>
            <a:round/>
            <a:headEnd type="arrow" w="med" len="med"/>
            <a:tailEnd type="arrow"/>
          </a:ln>
          <a:effectLst/>
          <a:extLst/>
        </p:spPr>
      </p:cxnSp>
      <p:cxnSp>
        <p:nvCxnSpPr>
          <p:cNvPr id="18446" name="Straight Connector 29"/>
          <p:cNvCxnSpPr>
            <a:cxnSpLocks noChangeShapeType="1"/>
          </p:cNvCxnSpPr>
          <p:nvPr/>
        </p:nvCxnSpPr>
        <p:spPr bwMode="auto">
          <a:xfrm flipV="1">
            <a:off x="1255713" y="4306888"/>
            <a:ext cx="3175" cy="1209675"/>
          </a:xfrm>
          <a:prstGeom prst="line">
            <a:avLst/>
          </a:prstGeom>
          <a:noFill/>
          <a:ln w="44450" algn="ctr">
            <a:solidFill>
              <a:srgbClr val="7030A0"/>
            </a:solidFill>
            <a:round/>
            <a:headEnd/>
            <a:tailEnd/>
          </a:ln>
        </p:spPr>
      </p:cxnSp>
      <p:cxnSp>
        <p:nvCxnSpPr>
          <p:cNvPr id="18447" name="Straight Connector 30"/>
          <p:cNvCxnSpPr>
            <a:cxnSpLocks noChangeShapeType="1"/>
          </p:cNvCxnSpPr>
          <p:nvPr/>
        </p:nvCxnSpPr>
        <p:spPr bwMode="auto">
          <a:xfrm flipV="1">
            <a:off x="7740650" y="4235450"/>
            <a:ext cx="1588" cy="1281113"/>
          </a:xfrm>
          <a:prstGeom prst="line">
            <a:avLst/>
          </a:prstGeom>
          <a:noFill/>
          <a:ln w="41275" algn="ctr">
            <a:solidFill>
              <a:srgbClr val="7030A0"/>
            </a:solidFill>
            <a:round/>
            <a:headEnd/>
            <a:tailEnd type="arrow" w="med" len="med"/>
          </a:ln>
        </p:spPr>
      </p:cxnSp>
      <p:cxnSp>
        <p:nvCxnSpPr>
          <p:cNvPr id="18448" name="Straight Connector 32"/>
          <p:cNvCxnSpPr>
            <a:cxnSpLocks noChangeShapeType="1"/>
          </p:cNvCxnSpPr>
          <p:nvPr/>
        </p:nvCxnSpPr>
        <p:spPr bwMode="auto">
          <a:xfrm flipV="1">
            <a:off x="3419475" y="4019550"/>
            <a:ext cx="6350" cy="633413"/>
          </a:xfrm>
          <a:prstGeom prst="line">
            <a:avLst/>
          </a:prstGeom>
          <a:noFill/>
          <a:ln w="44450" algn="ctr">
            <a:solidFill>
              <a:srgbClr val="7030A0"/>
            </a:solidFill>
            <a:round/>
            <a:headEnd/>
            <a:tailEnd type="arrow" w="med" len="med"/>
          </a:ln>
        </p:spPr>
      </p:cxnSp>
      <p:cxnSp>
        <p:nvCxnSpPr>
          <p:cNvPr id="18449" name="Straight Connector 33"/>
          <p:cNvCxnSpPr>
            <a:cxnSpLocks noChangeShapeType="1"/>
            <a:stCxn id="16" idx="1"/>
            <a:endCxn id="15" idx="3"/>
          </p:cNvCxnSpPr>
          <p:nvPr/>
        </p:nvCxnSpPr>
        <p:spPr bwMode="auto">
          <a:xfrm flipH="1" flipV="1">
            <a:off x="4716463" y="3831432"/>
            <a:ext cx="500062" cy="289421"/>
          </a:xfrm>
          <a:prstGeom prst="line">
            <a:avLst/>
          </a:prstGeom>
          <a:noFill/>
          <a:ln w="44450" algn="ctr">
            <a:solidFill>
              <a:srgbClr val="7030A0"/>
            </a:solidFill>
            <a:round/>
            <a:headEnd type="arrow" w="med" len="med"/>
            <a:tailEnd/>
          </a:ln>
        </p:spPr>
      </p:cxnSp>
      <p:cxnSp>
        <p:nvCxnSpPr>
          <p:cNvPr id="18450" name="Straight Connector 34"/>
          <p:cNvCxnSpPr>
            <a:cxnSpLocks noChangeShapeType="1"/>
          </p:cNvCxnSpPr>
          <p:nvPr/>
        </p:nvCxnSpPr>
        <p:spPr bwMode="auto">
          <a:xfrm>
            <a:off x="4424363" y="3155950"/>
            <a:ext cx="0" cy="503238"/>
          </a:xfrm>
          <a:prstGeom prst="line">
            <a:avLst/>
          </a:prstGeom>
          <a:noFill/>
          <a:ln w="44450" algn="ctr">
            <a:solidFill>
              <a:srgbClr val="7030A0"/>
            </a:solidFill>
            <a:round/>
            <a:headEnd type="arrow" w="med" len="med"/>
            <a:tailEnd/>
          </a:ln>
        </p:spPr>
      </p:cxnSp>
      <p:cxnSp>
        <p:nvCxnSpPr>
          <p:cNvPr id="37" name="Straight Arrow Connector 36"/>
          <p:cNvCxnSpPr/>
          <p:nvPr/>
        </p:nvCxnSpPr>
        <p:spPr bwMode="auto">
          <a:xfrm>
            <a:off x="6081713" y="2074863"/>
            <a:ext cx="468312" cy="0"/>
          </a:xfrm>
          <a:prstGeom prst="straightConnector1">
            <a:avLst/>
          </a:prstGeom>
          <a:solidFill>
            <a:schemeClr val="accent1"/>
          </a:solidFill>
          <a:ln w="25400" cap="flat" cmpd="sng" algn="ctr">
            <a:solidFill>
              <a:schemeClr val="tx1">
                <a:lumMod val="65000"/>
                <a:lumOff val="35000"/>
              </a:schemeClr>
            </a:solidFill>
            <a:prstDash val="solid"/>
            <a:round/>
            <a:headEnd type="arrow" w="med" len="med"/>
            <a:tailEnd type="arrow"/>
          </a:ln>
          <a:effectLst/>
          <a:extLst/>
        </p:spPr>
      </p:cxnSp>
      <p:cxnSp>
        <p:nvCxnSpPr>
          <p:cNvPr id="40" name="Straight Arrow Connector 39"/>
          <p:cNvCxnSpPr/>
          <p:nvPr/>
        </p:nvCxnSpPr>
        <p:spPr bwMode="auto">
          <a:xfrm>
            <a:off x="4281488" y="2290763"/>
            <a:ext cx="0" cy="433387"/>
          </a:xfrm>
          <a:prstGeom prst="straightConnector1">
            <a:avLst/>
          </a:prstGeom>
          <a:solidFill>
            <a:schemeClr val="accent1"/>
          </a:solidFill>
          <a:ln w="25400" cap="flat" cmpd="sng" algn="ctr">
            <a:solidFill>
              <a:schemeClr val="tx1">
                <a:lumMod val="65000"/>
                <a:lumOff val="35000"/>
              </a:schemeClr>
            </a:solidFill>
            <a:prstDash val="solid"/>
            <a:round/>
            <a:headEnd type="arrow" w="med" len="med"/>
            <a:tailEnd type="arrow"/>
          </a:ln>
          <a:effectLst/>
          <a:extLst/>
        </p:spPr>
      </p:cxnSp>
      <p:cxnSp>
        <p:nvCxnSpPr>
          <p:cNvPr id="49" name="Straight Arrow Connector 48"/>
          <p:cNvCxnSpPr/>
          <p:nvPr/>
        </p:nvCxnSpPr>
        <p:spPr bwMode="auto">
          <a:xfrm>
            <a:off x="4064000" y="3155950"/>
            <a:ext cx="0" cy="503238"/>
          </a:xfrm>
          <a:prstGeom prst="straightConnector1">
            <a:avLst/>
          </a:prstGeom>
          <a:solidFill>
            <a:schemeClr val="accent1"/>
          </a:solidFill>
          <a:ln w="25400" cap="flat" cmpd="sng" algn="ctr">
            <a:solidFill>
              <a:schemeClr val="tx1">
                <a:lumMod val="65000"/>
                <a:lumOff val="35000"/>
              </a:schemeClr>
            </a:solidFill>
            <a:prstDash val="solid"/>
            <a:round/>
            <a:headEnd type="arrow" w="med" len="med"/>
            <a:tailEnd type="none"/>
          </a:ln>
          <a:effectLst/>
          <a:extLst/>
        </p:spPr>
      </p:cxnSp>
      <p:cxnSp>
        <p:nvCxnSpPr>
          <p:cNvPr id="53" name="Straight Arrow Connector 52"/>
          <p:cNvCxnSpPr/>
          <p:nvPr/>
        </p:nvCxnSpPr>
        <p:spPr bwMode="auto">
          <a:xfrm>
            <a:off x="5648325" y="3155950"/>
            <a:ext cx="0" cy="503238"/>
          </a:xfrm>
          <a:prstGeom prst="straightConnector1">
            <a:avLst/>
          </a:prstGeom>
          <a:solidFill>
            <a:schemeClr val="accent1"/>
          </a:solidFill>
          <a:ln w="25400" cap="flat" cmpd="sng" algn="ctr">
            <a:solidFill>
              <a:schemeClr val="tx1">
                <a:lumMod val="65000"/>
                <a:lumOff val="35000"/>
              </a:schemeClr>
            </a:solidFill>
            <a:prstDash val="solid"/>
            <a:round/>
            <a:headEnd type="arrow" w="med" len="med"/>
            <a:tailEnd type="none"/>
          </a:ln>
          <a:effectLst/>
          <a:extLst/>
        </p:spPr>
      </p:cxnSp>
      <p:cxnSp>
        <p:nvCxnSpPr>
          <p:cNvPr id="54" name="Straight Arrow Connector 53"/>
          <p:cNvCxnSpPr/>
          <p:nvPr/>
        </p:nvCxnSpPr>
        <p:spPr bwMode="auto">
          <a:xfrm>
            <a:off x="6081713" y="2940050"/>
            <a:ext cx="1655762" cy="0"/>
          </a:xfrm>
          <a:prstGeom prst="straightConnector1">
            <a:avLst/>
          </a:prstGeom>
          <a:solidFill>
            <a:schemeClr val="accent1"/>
          </a:solidFill>
          <a:ln w="25400" cap="flat" cmpd="sng" algn="ctr">
            <a:solidFill>
              <a:schemeClr val="tx1">
                <a:lumMod val="65000"/>
                <a:lumOff val="35000"/>
              </a:schemeClr>
            </a:solidFill>
            <a:prstDash val="solid"/>
            <a:round/>
            <a:headEnd type="arrow" w="med" len="med"/>
            <a:tailEnd type="none"/>
          </a:ln>
          <a:effectLst/>
          <a:extLst/>
        </p:spPr>
      </p:cxnSp>
      <p:cxnSp>
        <p:nvCxnSpPr>
          <p:cNvPr id="56" name="Straight Arrow Connector 55"/>
          <p:cNvCxnSpPr/>
          <p:nvPr/>
        </p:nvCxnSpPr>
        <p:spPr bwMode="auto">
          <a:xfrm>
            <a:off x="7737475" y="2940050"/>
            <a:ext cx="0" cy="719138"/>
          </a:xfrm>
          <a:prstGeom prst="straightConnector1">
            <a:avLst/>
          </a:prstGeom>
          <a:solidFill>
            <a:schemeClr val="accent1"/>
          </a:solidFill>
          <a:ln w="25400" cap="flat" cmpd="sng" algn="ctr">
            <a:solidFill>
              <a:schemeClr val="tx1">
                <a:lumMod val="65000"/>
                <a:lumOff val="35000"/>
              </a:schemeClr>
            </a:solidFill>
            <a:prstDash val="solid"/>
            <a:round/>
            <a:headEnd type="none" w="med" len="med"/>
            <a:tailEnd type="none"/>
          </a:ln>
          <a:effectLst/>
          <a:extLst/>
        </p:spPr>
      </p:cxnSp>
      <p:cxnSp>
        <p:nvCxnSpPr>
          <p:cNvPr id="18457" name="Straight Connector 58"/>
          <p:cNvCxnSpPr>
            <a:cxnSpLocks noChangeShapeType="1"/>
          </p:cNvCxnSpPr>
          <p:nvPr/>
        </p:nvCxnSpPr>
        <p:spPr bwMode="auto">
          <a:xfrm flipH="1" flipV="1">
            <a:off x="4495800" y="6019800"/>
            <a:ext cx="498475" cy="12700"/>
          </a:xfrm>
          <a:prstGeom prst="line">
            <a:avLst/>
          </a:prstGeom>
          <a:noFill/>
          <a:ln w="44450" algn="ctr">
            <a:solidFill>
              <a:srgbClr val="7030A0"/>
            </a:solidFill>
            <a:round/>
            <a:headEnd type="arrow" w="med" len="med"/>
            <a:tailEnd/>
          </a:ln>
        </p:spPr>
      </p:cxnSp>
      <p:cxnSp>
        <p:nvCxnSpPr>
          <p:cNvPr id="18458" name="Straight Connector 58"/>
          <p:cNvCxnSpPr>
            <a:cxnSpLocks noChangeShapeType="1"/>
          </p:cNvCxnSpPr>
          <p:nvPr/>
        </p:nvCxnSpPr>
        <p:spPr bwMode="auto">
          <a:xfrm flipH="1">
            <a:off x="1255713" y="5516563"/>
            <a:ext cx="6484937" cy="0"/>
          </a:xfrm>
          <a:prstGeom prst="line">
            <a:avLst/>
          </a:prstGeom>
          <a:noFill/>
          <a:ln w="44450" algn="ctr">
            <a:solidFill>
              <a:srgbClr val="7030A0"/>
            </a:solidFill>
            <a:round/>
            <a:headEnd/>
            <a:tailEnd/>
          </a:ln>
        </p:spPr>
      </p:cxnSp>
      <p:cxnSp>
        <p:nvCxnSpPr>
          <p:cNvPr id="18459" name="Straight Connector 29"/>
          <p:cNvCxnSpPr>
            <a:cxnSpLocks noChangeShapeType="1"/>
          </p:cNvCxnSpPr>
          <p:nvPr/>
        </p:nvCxnSpPr>
        <p:spPr bwMode="auto">
          <a:xfrm flipV="1">
            <a:off x="1835150" y="4306888"/>
            <a:ext cx="0" cy="346075"/>
          </a:xfrm>
          <a:prstGeom prst="line">
            <a:avLst/>
          </a:prstGeom>
          <a:noFill/>
          <a:ln w="44450" algn="ctr">
            <a:solidFill>
              <a:srgbClr val="7030A0"/>
            </a:solidFill>
            <a:round/>
            <a:headEnd/>
            <a:tailEnd/>
          </a:ln>
        </p:spPr>
      </p:cxnSp>
      <p:cxnSp>
        <p:nvCxnSpPr>
          <p:cNvPr id="18460" name="Straight Connector 58"/>
          <p:cNvCxnSpPr>
            <a:cxnSpLocks noChangeShapeType="1"/>
          </p:cNvCxnSpPr>
          <p:nvPr/>
        </p:nvCxnSpPr>
        <p:spPr bwMode="auto">
          <a:xfrm flipH="1">
            <a:off x="1835150" y="4652963"/>
            <a:ext cx="1584325" cy="0"/>
          </a:xfrm>
          <a:prstGeom prst="line">
            <a:avLst/>
          </a:prstGeom>
          <a:noFill/>
          <a:ln w="44450" algn="ctr">
            <a:solidFill>
              <a:srgbClr val="7030A0"/>
            </a:solidFill>
            <a:round/>
            <a:headEnd/>
            <a:tailEnd/>
          </a:ln>
        </p:spPr>
      </p:cxnSp>
      <p:sp>
        <p:nvSpPr>
          <p:cNvPr id="18461" name="Rectangle 5"/>
          <p:cNvSpPr>
            <a:spLocks noChangeArrowheads="1"/>
          </p:cNvSpPr>
          <p:nvPr/>
        </p:nvSpPr>
        <p:spPr bwMode="auto">
          <a:xfrm>
            <a:off x="4419600" y="6248400"/>
            <a:ext cx="735013" cy="355600"/>
          </a:xfrm>
          <a:prstGeom prst="rect">
            <a:avLst/>
          </a:prstGeom>
          <a:solidFill>
            <a:schemeClr val="tx2">
              <a:lumMod val="75000"/>
            </a:schemeClr>
          </a:solidFill>
          <a:ln w="9525" algn="ctr">
            <a:solidFill>
              <a:schemeClr val="tx1"/>
            </a:solidFill>
            <a:round/>
            <a:headEnd/>
            <a:tailEnd/>
          </a:ln>
        </p:spPr>
        <p:txBody>
          <a:bodyPr/>
          <a:lstStyle/>
          <a:p>
            <a:pPr eaLnBrk="0" hangingPunct="0"/>
            <a:endParaRPr lang="en-GB" dirty="0">
              <a:solidFill>
                <a:srgbClr val="FFFFFF"/>
              </a:solidFill>
            </a:endParaRPr>
          </a:p>
        </p:txBody>
      </p:sp>
      <p:sp>
        <p:nvSpPr>
          <p:cNvPr id="36" name="TextBox 35"/>
          <p:cNvSpPr txBox="1"/>
          <p:nvPr/>
        </p:nvSpPr>
        <p:spPr>
          <a:xfrm>
            <a:off x="914400" y="6324600"/>
            <a:ext cx="3384550" cy="307975"/>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p>
            <a:pPr algn="r" eaLnBrk="0" hangingPunct="0">
              <a:defRPr/>
            </a:pPr>
            <a:r>
              <a:rPr lang="en-GB" sz="1400" dirty="0">
                <a:solidFill>
                  <a:schemeClr val="tx1">
                    <a:lumMod val="65000"/>
                    <a:lumOff val="35000"/>
                  </a:schemeClr>
                </a:solidFill>
              </a:rPr>
              <a:t>Commissioner of public health services</a:t>
            </a:r>
          </a:p>
        </p:txBody>
      </p:sp>
    </p:spTree>
    <p:extLst>
      <p:ext uri="{BB962C8B-B14F-4D97-AF65-F5344CB8AC3E}">
        <p14:creationId xmlns:p14="http://schemas.microsoft.com/office/powerpoint/2010/main" val="272542697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Partnerships will be key</a:t>
            </a:r>
            <a:endParaRPr lang="en-US" dirty="0"/>
          </a:p>
        </p:txBody>
      </p:sp>
      <p:sp>
        <p:nvSpPr>
          <p:cNvPr id="3" name="Content Placeholder 2"/>
          <p:cNvSpPr>
            <a:spLocks noGrp="1"/>
          </p:cNvSpPr>
          <p:nvPr>
            <p:ph idx="1"/>
          </p:nvPr>
        </p:nvSpPr>
        <p:spPr/>
        <p:txBody>
          <a:bodyPr/>
          <a:lstStyle/>
          <a:p>
            <a:pPr>
              <a:buFont typeface="Arial"/>
              <a:buChar char="•"/>
            </a:pPr>
            <a:r>
              <a:rPr lang="en-US" sz="2400" smtClean="0">
                <a:solidFill>
                  <a:schemeClr val="tx1"/>
                </a:solidFill>
              </a:rPr>
              <a:t>Public Health England cannot succeed by itself. Our partnerships with local authorities, the NHS and the third sector are what will allow us to achieve the outcomes we want. </a:t>
            </a:r>
          </a:p>
          <a:p>
            <a:pPr>
              <a:buFont typeface="Arial"/>
              <a:buChar char="•"/>
            </a:pPr>
            <a:r>
              <a:rPr lang="en-US" sz="2400" smtClean="0">
                <a:solidFill>
                  <a:schemeClr val="tx1"/>
                </a:solidFill>
              </a:rPr>
              <a:t>Our partners provide broader avenues by which the public interact with the health system and may be advocates for public health. PHE will work with and support our partners to ensure the best outcomes.</a:t>
            </a:r>
          </a:p>
          <a:p>
            <a:pPr>
              <a:buFont typeface="Arial"/>
              <a:buChar char="•"/>
            </a:pPr>
            <a:endParaRPr lang="en-US" sz="2400" dirty="0">
              <a:solidFill>
                <a:schemeClr val="tx1"/>
              </a:solidFill>
            </a:endParaRPr>
          </a:p>
        </p:txBody>
      </p:sp>
      <p:sp>
        <p:nvSpPr>
          <p:cNvPr id="15364" name="Slide Number Placeholder 3"/>
          <p:cNvSpPr>
            <a:spLocks noGrp="1"/>
          </p:cNvSpPr>
          <p:nvPr>
            <p:ph type="sldNum" sz="quarter" idx="10"/>
          </p:nvPr>
        </p:nvSpPr>
        <p:spPr/>
        <p:txBody>
          <a:bodyPr/>
          <a:lstStyle/>
          <a:p>
            <a:fld id="{0A76BB7A-82AF-BA43-AD52-2FA6C07FDD7A}"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Introduction to Public Health England</a:t>
            </a:r>
            <a:endParaRPr lang="en-US"/>
          </a:p>
        </p:txBody>
      </p:sp>
    </p:spTree>
    <p:extLst>
      <p:ext uri="{BB962C8B-B14F-4D97-AF65-F5344CB8AC3E}">
        <p14:creationId xmlns:p14="http://schemas.microsoft.com/office/powerpoint/2010/main" val="32352120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9914</TotalTime>
  <Words>1995</Words>
  <Application>Microsoft Macintosh PowerPoint</Application>
  <PresentationFormat>On-screen Show (4:3)</PresentationFormat>
  <Paragraphs>198</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Tobacco control and the new structures for public health  Professor Kevin Fenton Director of Health &amp; Wellbeing  Email: kevin.fenton@phe.gov.uk Twitter: @ProfKevinFenton</vt:lpstr>
      <vt:lpstr>Content</vt:lpstr>
      <vt:lpstr>The New Public Health System: an integrated whole system approach </vt:lpstr>
      <vt:lpstr>Our priorities for 2013/14</vt:lpstr>
      <vt:lpstr>Outcome-focused priorities</vt:lpstr>
      <vt:lpstr>Supporting priorities</vt:lpstr>
      <vt:lpstr>Local Authorities</vt:lpstr>
      <vt:lpstr>Sources of public health advice in the ‘Place-based’ approach to local public health</vt:lpstr>
      <vt:lpstr>Partnerships will be key</vt:lpstr>
      <vt:lpstr>PowerPoint Presentation</vt:lpstr>
      <vt:lpstr>Health and Wellbeing Directorate</vt:lpstr>
      <vt:lpstr>PowerPoint Presentation</vt:lpstr>
      <vt:lpstr>Health Impact Priorities Health and Wellbeing Directorate</vt:lpstr>
      <vt:lpstr>PowerPoint Presentation</vt:lpstr>
      <vt:lpstr>Actions 2013/14</vt:lpstr>
      <vt:lpstr>Health and Wellbeing Directorate Tobacco Control and Smoking Cessation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Sir Richard Doll Epidemiologist 1912 - 2005</vt:lpstr>
      <vt:lpstr>PowerPoint Presentation</vt:lpstr>
      <vt:lpstr>Conclusions</vt:lpstr>
      <vt:lpstr>Tobacco control and the new structures for public health  Professor Kevin Fenton Director of Health &amp; Wellbeing  Email: kevin.fenton@phe.gov.uk Twitter: @ProfKevinFenton</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fiona</dc:creator>
  <cp:lastModifiedBy>Monique Tomlinson</cp:lastModifiedBy>
  <cp:revision>186</cp:revision>
  <dcterms:created xsi:type="dcterms:W3CDTF">2013-06-26T22:40:40Z</dcterms:created>
  <dcterms:modified xsi:type="dcterms:W3CDTF">2013-06-27T07:49:52Z</dcterms:modified>
</cp:coreProperties>
</file>