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26"/>
  </p:notesMasterIdLst>
  <p:handoutMasterIdLst>
    <p:handoutMasterId r:id="rId27"/>
  </p:handoutMasterIdLst>
  <p:sldIdLst>
    <p:sldId id="266" r:id="rId5"/>
    <p:sldId id="294" r:id="rId6"/>
    <p:sldId id="276" r:id="rId7"/>
    <p:sldId id="277" r:id="rId8"/>
    <p:sldId id="278" r:id="rId9"/>
    <p:sldId id="273" r:id="rId10"/>
    <p:sldId id="268" r:id="rId11"/>
    <p:sldId id="287" r:id="rId12"/>
    <p:sldId id="297" r:id="rId13"/>
    <p:sldId id="270" r:id="rId14"/>
    <p:sldId id="283" r:id="rId15"/>
    <p:sldId id="280" r:id="rId16"/>
    <p:sldId id="298" r:id="rId17"/>
    <p:sldId id="288" r:id="rId18"/>
    <p:sldId id="300" r:id="rId19"/>
    <p:sldId id="292" r:id="rId20"/>
    <p:sldId id="295" r:id="rId21"/>
    <p:sldId id="302" r:id="rId22"/>
    <p:sldId id="274" r:id="rId23"/>
    <p:sldId id="301" r:id="rId24"/>
    <p:sldId id="296" r:id="rId25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CC00"/>
    <a:srgbClr val="FF6600"/>
    <a:srgbClr val="FF9933"/>
    <a:srgbClr val="F33515"/>
    <a:srgbClr val="D2D1D0"/>
    <a:srgbClr val="8A8A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87046" autoAdjust="0"/>
  </p:normalViewPr>
  <p:slideViewPr>
    <p:cSldViewPr>
      <p:cViewPr>
        <p:scale>
          <a:sx n="70" d="100"/>
          <a:sy n="70" d="100"/>
        </p:scale>
        <p:origin x="-116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C906B1C-15F4-46D1-B121-12CA5184B13F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CCA6CE-78EA-4956-9CED-79A4BCB6C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3125"/>
            <a:ext cx="53752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F40AB3E8-42E0-4961-ADAB-28B3A0C2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A11E8-4F18-4E10-B72C-10D77168890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6D0A5-8E21-4CB6-9BD6-65225C263A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D9BEC-B0AB-4631-80E8-F0625D7523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7CFE3-35C1-4603-A150-E361E190A9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660D9-E671-4EEE-8BEC-92E6F40C6D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4C2F7-10D5-4E50-86A8-8CD9F62569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AFB05-6164-4D1B-88DF-E17B2F071B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D9C30-D2B7-4EDC-A2D2-4D7226AECE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DBE46-0B7B-41F1-BE9B-E777546D40FD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48850-2716-43E0-A044-EAFED06ECEFE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805B5-2894-484A-BC7B-ADB1A6D32C87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D30D8-9A49-48BF-96DD-832E67B973C1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425" indent="-225425"/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54883-CEE2-4D5D-B8A0-10163EC0CD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941A-A832-43AD-B554-36951E81D2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AB42-8BE1-46CA-A66A-242D62B0781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12C2-4B69-4A0A-A801-C89A8F7A8E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71AB-5432-4FF9-A9CE-808B3A9378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9240-0345-4B49-86D3-75260E4E8ED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E3C9-4962-4153-9DF3-CBEBAD40D0C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ED3C-1047-47FE-82F3-BD02318FC8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B538-AF83-4173-AF09-E377671B49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85E1-0938-4DB3-9803-5BEE876C9A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A780-32FC-439A-8413-3DDCC9F8B07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4181-E5C5-4F85-805E-660EAF34D84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B2C6-F337-4A00-9C92-58129CFB34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2676-746B-4FA4-9DF1-298915F4395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D044-210B-40A8-A606-111193BD4E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0950-E9F8-453F-9DAF-93336810E6A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6B5F-6115-4325-9672-7B504453BF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5B72-5DD6-45B5-85BC-88D6DDA734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1A9C-12F2-4E61-8B36-9337D9701A5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4E4D-38F1-475A-8779-A82E58391F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B7B8-42CA-4DC1-8835-FEE179DFE3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FC60-00BA-4817-835F-1658BE5A7C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E161-BE2A-4C72-8ED6-DDFD7374CA6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35C7-38B9-418A-91E1-8868968BE1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0635-8E95-46E3-9F85-1239A3DEBB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ED3E-90AD-43EA-A2FD-0AE77ADFDA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28FD-A40B-4FC8-ABB8-EF65ED4AD8C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1FC3-14ED-4FE8-9245-E67EF4FBBA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A6BB-EB08-4ED9-AAC1-B0D640FF8C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9334-B444-4029-A8F2-9A4E945F76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3F9C-C724-4FB4-8753-7134183F61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6855-B480-4058-9FBD-1BC78F4E94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0469-DB2D-425B-A210-7B82120F30C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CB96-2B03-4B1D-BA07-A39CE9DBF8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15E0-4BA4-4B62-A308-5A77E06D5E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2273-DD5D-4BE1-B25E-916C0EB1334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F5D9-4D70-4607-BDB7-2D22CE4F71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E6F5-41E8-4827-A6CD-FB8A70AD35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FD68-234C-48D1-9AFD-6D2BED268A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94BD-261E-4349-8CF0-A709702FA8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5F5B-6C39-4B99-A28F-177F8DDCD9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1FC9-3AB2-48F1-A9CB-A1E6BEE209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DD66-33AE-4440-93F0-F1D0E028FC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AC42-480C-4E86-880B-E23FA93713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4719-F662-43C3-8EE6-6759F07AA5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FF96-D5A2-4B68-804D-9AA57E6FD0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73B7-27F3-4D4F-A953-94422D9E3F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1099-F9FD-4705-9B12-78D18FC737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E232CC16-3F38-4502-BF21-F88666C624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j-lt"/>
          <a:ea typeface="+mj-ea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7C42F3E9-776B-4EE9-8175-292CCBFE12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j-lt"/>
          <a:ea typeface="+mj-ea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74E5301F-7DB9-4ED8-9469-723C9115F01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j-lt"/>
          <a:ea typeface="+mj-ea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409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25F94173-2AB3-434A-A6E7-DE3A44BC7A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j-lt"/>
          <a:ea typeface="+mj-ea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  <a:cs typeface="ＭＳ Ｐゴシック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34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soliscom.uu.nl\uu\Users\Scher114\AIO\Congressen\Why%20do%20teens%20smoke_12.wmv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soliscom.uu.nl\uu\Users\Scher114\AIO\Congressen\Why%20do%20teens%20smoke_1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339975" y="188913"/>
            <a:ext cx="6875463" cy="2447925"/>
          </a:xfrm>
        </p:spPr>
        <p:txBody>
          <a:bodyPr/>
          <a:lstStyle/>
          <a:p>
            <a:pPr algn="ctr"/>
            <a:r>
              <a:rPr lang="en-US" sz="2800" smtClean="0"/>
              <a:t>  </a:t>
            </a:r>
            <a:r>
              <a:rPr lang="nl-NL" sz="2400" smtClean="0"/>
              <a:t>Short-term efficacy of </a:t>
            </a:r>
            <a:br>
              <a:rPr lang="nl-NL" sz="2400" smtClean="0"/>
            </a:br>
            <a:r>
              <a:rPr lang="nl-NL" sz="2400" smtClean="0"/>
              <a:t>nicotine replacement therapy (NRT) for smoking cessation </a:t>
            </a:r>
            <a:br>
              <a:rPr lang="nl-NL" sz="2400" smtClean="0"/>
            </a:br>
            <a:r>
              <a:rPr lang="nl-NL" sz="2400" smtClean="0"/>
              <a:t>among adolescents </a:t>
            </a:r>
            <a:br>
              <a:rPr lang="nl-NL" sz="2400" smtClean="0"/>
            </a:br>
            <a:r>
              <a:rPr lang="nl-NL" sz="2400" smtClean="0"/>
              <a:t>and the role of compliance </a:t>
            </a:r>
            <a:endParaRPr lang="en-US" sz="2400" u="sng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3059113" y="1916113"/>
            <a:ext cx="4906962" cy="33845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 b="1" smtClean="0"/>
              <a:t>Charlotte Scherphof*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140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 smtClean="0"/>
              <a:t>Regina van den Eijnden*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 smtClean="0"/>
              <a:t>Wilma Vollebergh*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 smtClean="0"/>
              <a:t>Rutger Engels^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140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 i="1" smtClean="0"/>
              <a:t>* Utrecht University, The Netherlands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400" i="1" smtClean="0"/>
              <a:t>^ Radboud University Nijmegen, The Netherlands</a:t>
            </a:r>
          </a:p>
          <a:p>
            <a:pPr>
              <a:lnSpc>
                <a:spcPct val="90000"/>
              </a:lnSpc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mtClean="0"/>
              <a:t>Results – Percentages quitters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395288" y="1135063"/>
          <a:ext cx="8569324" cy="99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12"/>
                <a:gridCol w="2736384"/>
                <a:gridCol w="3600628"/>
              </a:tblGrid>
              <a:tr h="34937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443" marR="91443" marT="45758" marB="4575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Abstinence</a:t>
                      </a:r>
                      <a:r>
                        <a:rPr lang="en-US" sz="1400" baseline="0" dirty="0" smtClean="0"/>
                        <a:t> after 2 weeks</a:t>
                      </a:r>
                      <a:endParaRPr lang="nl-NL" sz="1400" dirty="0"/>
                    </a:p>
                  </a:txBody>
                  <a:tcPr marL="91443" marR="91443" marT="45758" marB="4575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End-of-treatment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abstinence</a:t>
                      </a:r>
                      <a:endParaRPr lang="nl-NL" sz="1400" dirty="0"/>
                    </a:p>
                  </a:txBody>
                  <a:tcPr marL="91443" marR="91443" marT="45758" marB="45758"/>
                </a:tc>
              </a:tr>
              <a:tr h="3237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Placebo patch</a:t>
                      </a:r>
                      <a:r>
                        <a:rPr lang="en-US" sz="1400" baseline="0" dirty="0" smtClean="0"/>
                        <a:t> group</a:t>
                      </a:r>
                      <a:endParaRPr lang="nl-NL" sz="1400" dirty="0"/>
                    </a:p>
                  </a:txBody>
                  <a:tcPr marL="91443" marR="91443" marT="45758" marB="45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21.3%</a:t>
                      </a:r>
                      <a:endParaRPr lang="nl-NL" sz="1400" b="1" dirty="0"/>
                    </a:p>
                  </a:txBody>
                  <a:tcPr marL="91443" marR="91443" marT="45758" marB="45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13.1%</a:t>
                      </a:r>
                      <a:endParaRPr lang="nl-NL" sz="1400" b="1" dirty="0"/>
                    </a:p>
                  </a:txBody>
                  <a:tcPr marL="91443" marR="91443" marT="45758" marB="45758"/>
                </a:tc>
              </a:tr>
              <a:tr h="3237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Nicotine patch group</a:t>
                      </a:r>
                      <a:endParaRPr lang="nl-NL" sz="1400" dirty="0"/>
                    </a:p>
                  </a:txBody>
                  <a:tcPr marL="91443" marR="91443" marT="45758" marB="45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31.9%</a:t>
                      </a:r>
                      <a:endParaRPr lang="nl-NL" sz="1400" b="1" dirty="0"/>
                    </a:p>
                  </a:txBody>
                  <a:tcPr marL="91443" marR="91443" marT="45758" marB="457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14.8%</a:t>
                      </a:r>
                      <a:endParaRPr lang="nl-NL" sz="1400" b="1" dirty="0"/>
                    </a:p>
                  </a:txBody>
                  <a:tcPr marL="91443" marR="91443" marT="45758" marB="45758"/>
                </a:tc>
              </a:tr>
            </a:tbl>
          </a:graphicData>
        </a:graphic>
      </p:graphicFrame>
      <p:pic>
        <p:nvPicPr>
          <p:cNvPr id="1436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325688"/>
            <a:ext cx="6042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3365500" y="5045075"/>
            <a:ext cx="26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7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4359" name="TextBox 17"/>
          <p:cNvSpPr txBox="1">
            <a:spLocks noChangeArrowheads="1"/>
          </p:cNvSpPr>
          <p:nvPr/>
        </p:nvSpPr>
        <p:spPr bwMode="auto">
          <a:xfrm>
            <a:off x="5915025" y="5045075"/>
            <a:ext cx="271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5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4360" name="TextBox 18"/>
          <p:cNvSpPr txBox="1">
            <a:spLocks noChangeArrowheads="1"/>
          </p:cNvSpPr>
          <p:nvPr/>
        </p:nvSpPr>
        <p:spPr bwMode="auto">
          <a:xfrm>
            <a:off x="4103688" y="5045075"/>
            <a:ext cx="26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9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4361" name="TextBox 19"/>
          <p:cNvSpPr txBox="1">
            <a:spLocks noChangeArrowheads="1"/>
          </p:cNvSpPr>
          <p:nvPr/>
        </p:nvSpPr>
        <p:spPr bwMode="auto">
          <a:xfrm>
            <a:off x="6553200" y="5045075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15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Compliance</a:t>
            </a:r>
            <a:endParaRPr lang="nl-N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2005013"/>
            <a:ext cx="3943350" cy="314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476375" y="4538663"/>
            <a:ext cx="9350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Time</a:t>
            </a:r>
            <a:endParaRPr lang="nl-NL" sz="1400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 rot="-5400000">
            <a:off x="-130174" y="3473450"/>
            <a:ext cx="20764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Compliance</a:t>
            </a:r>
            <a:endParaRPr lang="nl-NL" sz="160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005013"/>
            <a:ext cx="2466975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4413" y="3862388"/>
            <a:ext cx="2457450" cy="862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Predictors</a:t>
            </a:r>
          </a:p>
          <a:p>
            <a:pPr algn="ctr"/>
            <a:endParaRPr lang="nl-NL"/>
          </a:p>
        </p:txBody>
      </p:sp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4716463" y="2871788"/>
            <a:ext cx="979487" cy="485775"/>
          </a:xfrm>
          <a:prstGeom prst="lef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1303338"/>
            <a:ext cx="5807075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en-US" smtClean="0"/>
              <a:t>Results –</a:t>
            </a:r>
            <a:r>
              <a:rPr lang="en-US" i="1" smtClean="0"/>
              <a:t> </a:t>
            </a:r>
            <a:r>
              <a:rPr lang="en-US" smtClean="0"/>
              <a:t>Compliance trajectories </a:t>
            </a:r>
            <a:r>
              <a:rPr lang="en-US" sz="1800" smtClean="0"/>
              <a:t>(LCGA)</a:t>
            </a:r>
            <a:endParaRPr lang="nl-NL" sz="1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49350"/>
            <a:ext cx="2951163" cy="4872038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cs typeface="+mn-cs"/>
              </a:rPr>
              <a:t>Predictors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Age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Gender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Education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#</a:t>
            </a:r>
            <a:r>
              <a:rPr lang="en-US" dirty="0" err="1" smtClean="0">
                <a:cs typeface="+mn-cs"/>
              </a:rPr>
              <a:t>CigPerDay</a:t>
            </a:r>
            <a:endParaRPr lang="en-US" dirty="0" smtClean="0">
              <a:cs typeface="+mn-cs"/>
            </a:endParaRP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Previous quit att. 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Impulsivity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Conscientiousness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Openness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Extraversion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cs typeface="+mn-cs"/>
              </a:rPr>
              <a:t>Neuroticsm</a:t>
            </a:r>
            <a:endParaRPr lang="en-US" dirty="0" smtClean="0">
              <a:cs typeface="+mn-cs"/>
            </a:endParaRP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Agreeableness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cs typeface="+mn-cs"/>
              </a:rPr>
              <a:t>Condition</a:t>
            </a:r>
          </a:p>
          <a:p>
            <a:pPr>
              <a:buFontTx/>
              <a:buChar char="-"/>
              <a:defRPr/>
            </a:pPr>
            <a:endParaRPr lang="nl-NL" sz="1600" dirty="0">
              <a:cs typeface="+mn-cs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-3176465">
            <a:off x="5861844" y="881856"/>
            <a:ext cx="484188" cy="5641975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3716338"/>
            <a:ext cx="2376488" cy="360362"/>
          </a:xfrm>
          <a:prstGeom prst="rect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4437063"/>
            <a:ext cx="1662113" cy="360362"/>
          </a:xfrm>
          <a:prstGeom prst="rect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6" name="Plus 5"/>
          <p:cNvSpPr/>
          <p:nvPr/>
        </p:nvSpPr>
        <p:spPr bwMode="auto">
          <a:xfrm>
            <a:off x="2195513" y="4357688"/>
            <a:ext cx="500062" cy="519112"/>
          </a:xfrm>
          <a:prstGeom prst="mathPlu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8" name="Minus 7"/>
          <p:cNvSpPr/>
          <p:nvPr/>
        </p:nvSpPr>
        <p:spPr bwMode="auto">
          <a:xfrm>
            <a:off x="2927350" y="3551238"/>
            <a:ext cx="409575" cy="663575"/>
          </a:xfrm>
          <a:prstGeom prst="mathMinu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-5084598">
            <a:off x="5903913" y="-333375"/>
            <a:ext cx="236537" cy="4284663"/>
          </a:xfrm>
          <a:prstGeom prst="ellipse">
            <a:avLst/>
          </a:prstGeom>
          <a:noFill/>
          <a:ln w="952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4014301">
            <a:off x="5895181" y="178594"/>
            <a:ext cx="339725" cy="5049838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997200"/>
            <a:ext cx="2238375" cy="360363"/>
          </a:xfrm>
          <a:prstGeom prst="rect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4" name="Minus 13"/>
          <p:cNvSpPr/>
          <p:nvPr/>
        </p:nvSpPr>
        <p:spPr bwMode="auto">
          <a:xfrm>
            <a:off x="2794000" y="2846388"/>
            <a:ext cx="411163" cy="661987"/>
          </a:xfrm>
          <a:prstGeom prst="mathMinu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8446" name="Rectangle 8"/>
          <p:cNvSpPr>
            <a:spLocks noChangeArrowheads="1"/>
          </p:cNvSpPr>
          <p:nvPr/>
        </p:nvSpPr>
        <p:spPr bwMode="auto">
          <a:xfrm>
            <a:off x="3582988" y="4005263"/>
            <a:ext cx="2346325" cy="1727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08400" y="4524375"/>
            <a:ext cx="2951163" cy="92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Compliers: 34%</a:t>
            </a:r>
          </a:p>
          <a:p>
            <a:r>
              <a:rPr lang="en-US"/>
              <a:t>Moderate decreasers: 16%</a:t>
            </a:r>
          </a:p>
          <a:p>
            <a:r>
              <a:rPr lang="en-US"/>
              <a:t>Strong decreasers: 50%</a:t>
            </a:r>
            <a:endParaRPr lang="nl-NL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54975" y="1495425"/>
            <a:ext cx="79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23%</a:t>
            </a:r>
            <a:endParaRPr lang="nl-NL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54975" y="2997200"/>
            <a:ext cx="79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10%</a:t>
            </a:r>
            <a:endParaRPr lang="nl-NL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54975" y="4859338"/>
            <a:ext cx="79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9%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7" grpId="1" animBg="1"/>
      <p:bldP spid="10" grpId="0" animBg="1"/>
      <p:bldP spid="11" grpId="0" animBg="1"/>
      <p:bldP spid="12" grpId="0" animBg="1"/>
      <p:bldP spid="18446" grpId="0" animBg="1"/>
      <p:bldP spid="15" grpId="0" animBg="1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– adverse events</a:t>
            </a:r>
            <a:endParaRPr lang="nl-NL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Most reported adverse events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general more complaints in nicotine patch group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(but scores max 2 out of 3)</a:t>
            </a:r>
            <a:endParaRPr lang="nl-NL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5038"/>
            <a:ext cx="17176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05038"/>
            <a:ext cx="13890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205038"/>
            <a:ext cx="15843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2205038"/>
            <a:ext cx="15113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100" y="2205038"/>
            <a:ext cx="138271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5148263" y="2276475"/>
            <a:ext cx="3384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3213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GB" kern="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i="1" kern="0" dirty="0" smtClean="0"/>
              <a:t>(1)</a:t>
            </a:r>
            <a:r>
              <a:rPr lang="en-GB" kern="0" dirty="0" smtClean="0"/>
              <a:t> Nicotine patches enhance abstinence rates after two weeks.</a:t>
            </a:r>
          </a:p>
          <a:p>
            <a:pPr>
              <a:defRPr/>
            </a:pPr>
            <a:endParaRPr lang="en-GB" kern="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i="1" kern="0" dirty="0" smtClean="0"/>
              <a:t>(2)</a:t>
            </a:r>
            <a:r>
              <a:rPr lang="en-GB" kern="0" dirty="0" smtClean="0"/>
              <a:t> Nicotine patches enhance abstinence rates at end-of-treatment, but only among high-compliant adolescents.</a:t>
            </a:r>
          </a:p>
          <a:p>
            <a:pPr>
              <a:defRPr/>
            </a:pPr>
            <a:endParaRPr lang="en-GB" kern="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i="1" kern="0" dirty="0" smtClean="0"/>
              <a:t>(2a,b) </a:t>
            </a:r>
            <a:r>
              <a:rPr lang="en-GB" kern="0" dirty="0" smtClean="0"/>
              <a:t>Higher number of previous quit attempts,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kern="0" dirty="0" smtClean="0"/>
              <a:t>higher level of conscientiousness and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kern="0" dirty="0" smtClean="0"/>
              <a:t>lower levels of extraversion were associated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kern="0" dirty="0" smtClean="0"/>
              <a:t>with higher levels of compliance.</a:t>
            </a:r>
          </a:p>
          <a:p>
            <a:pPr>
              <a:defRPr/>
            </a:pPr>
            <a:endParaRPr lang="en-GB" kern="0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i="1" kern="0" dirty="0" smtClean="0"/>
              <a:t>(3)</a:t>
            </a:r>
            <a:r>
              <a:rPr lang="en-GB" kern="0" dirty="0" smtClean="0"/>
              <a:t> No serious adverse events.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3944938"/>
            <a:ext cx="2292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10375" y="5737225"/>
            <a:ext cx="2292350" cy="3698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Bgjsbel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nl-NL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Decline in compliance rates and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abstinence rates from 2 weeks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to end-of-treatment</a:t>
            </a:r>
          </a:p>
          <a:p>
            <a:pPr lvl="1">
              <a:defRPr/>
            </a:pPr>
            <a:r>
              <a:rPr lang="en-US" sz="1800" dirty="0" smtClean="0"/>
              <a:t>Clinical relevance?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GB" dirty="0" smtClean="0"/>
              <a:t>Comparison with previous studies (our study: 14.8% abstinence at end-treatment)</a:t>
            </a:r>
          </a:p>
          <a:p>
            <a:pPr lvl="1">
              <a:defRPr/>
            </a:pPr>
            <a:r>
              <a:rPr lang="en-GB" sz="1800" dirty="0" smtClean="0"/>
              <a:t>18% (PA, 2-week grace period, 12 weeks of treatment)</a:t>
            </a:r>
          </a:p>
          <a:p>
            <a:pPr lvl="1">
              <a:defRPr/>
            </a:pPr>
            <a:r>
              <a:rPr lang="en-GB" sz="1800" dirty="0" smtClean="0"/>
              <a:t>28% (7-day PP, 8 weeks of treatment)</a:t>
            </a:r>
          </a:p>
          <a:p>
            <a:pPr lvl="1">
              <a:defRPr/>
            </a:pPr>
            <a:r>
              <a:rPr lang="en-GB" sz="1800" dirty="0" smtClean="0"/>
              <a:t>28% (7-day PP, 10 weeks of treatment)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Time-varying predictors for compliance trajectories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nl-NL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268413"/>
            <a:ext cx="24987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396875" y="1169988"/>
            <a:ext cx="8639175" cy="4929187"/>
          </a:xfrm>
        </p:spPr>
        <p:txBody>
          <a:bodyPr/>
          <a:lstStyle/>
          <a:p>
            <a:endParaRPr lang="en-GB" sz="1600" smtClean="0"/>
          </a:p>
          <a:p>
            <a:r>
              <a:rPr lang="en-GB" smtClean="0"/>
              <a:t>So far, no convincing evidence of efficacy NRT for adolescents</a:t>
            </a:r>
          </a:p>
          <a:p>
            <a:endParaRPr lang="en-GB" smtClean="0"/>
          </a:p>
          <a:p>
            <a:r>
              <a:rPr lang="en-GB" smtClean="0"/>
              <a:t>Interventions to enhance compliance</a:t>
            </a:r>
          </a:p>
          <a:p>
            <a:endParaRPr lang="en-GB" smtClean="0"/>
          </a:p>
          <a:p>
            <a:r>
              <a:rPr lang="en-GB" smtClean="0"/>
              <a:t>Influence of (smoking) peers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z="1600" smtClean="0"/>
          </a:p>
          <a:p>
            <a:endParaRPr lang="en-GB" sz="1600" smtClean="0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148263" y="2276475"/>
            <a:ext cx="3384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57563"/>
            <a:ext cx="37687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y do teens smoke_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050" y="404813"/>
            <a:ext cx="7021513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marL="457200" lvl="1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z="2400" i="1" smtClean="0"/>
              <a:t>“Interventions aimed at quitting smoking among adolescents are a waste of time (and money)”</a:t>
            </a:r>
            <a:endParaRPr lang="nl-NL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Thank you for your attention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/>
              <a:t>							</a:t>
            </a:r>
          </a:p>
          <a:p>
            <a:pPr>
              <a:buFont typeface="Arial" pitchFamily="34" charset="0"/>
              <a:buNone/>
            </a:pPr>
            <a:r>
              <a:rPr lang="en-US" sz="3600" smtClean="0"/>
              <a:t>						</a:t>
            </a:r>
            <a:endParaRPr lang="en-US" sz="3200" b="1" smtClean="0">
              <a:solidFill>
                <a:srgbClr val="009900"/>
              </a:solidFill>
            </a:endParaRPr>
          </a:p>
          <a:p>
            <a:pPr>
              <a:buFont typeface="Arial" pitchFamily="34" charset="0"/>
              <a:buNone/>
            </a:pPr>
            <a:endParaRPr lang="en-US" sz="2800" smtClean="0">
              <a:solidFill>
                <a:srgbClr val="F33515"/>
              </a:solidFill>
            </a:endParaRPr>
          </a:p>
          <a:p>
            <a:pPr>
              <a:buFont typeface="Arial" pitchFamily="34" charset="0"/>
              <a:buNone/>
            </a:pPr>
            <a:endParaRPr lang="en-US" sz="2800" smtClean="0"/>
          </a:p>
          <a:p>
            <a:pPr>
              <a:buFont typeface="Arial" pitchFamily="34" charset="0"/>
              <a:buNone/>
            </a:pPr>
            <a:endParaRPr lang="en-US" sz="2800" smtClean="0"/>
          </a:p>
          <a:p>
            <a:pPr>
              <a:buFont typeface="Arial" pitchFamily="34" charset="0"/>
              <a:buNone/>
            </a:pPr>
            <a:endParaRPr lang="en-US" sz="2800" smtClean="0"/>
          </a:p>
          <a:p>
            <a:pPr algn="r">
              <a:buFont typeface="Arial" pitchFamily="34" charset="0"/>
              <a:buNone/>
            </a:pPr>
            <a:endParaRPr lang="en-US" smtClean="0"/>
          </a:p>
          <a:p>
            <a:pPr algn="r">
              <a:buFont typeface="Arial" pitchFamily="34" charset="0"/>
              <a:buNone/>
            </a:pPr>
            <a:r>
              <a:rPr lang="en-US" smtClean="0"/>
              <a:t>Charlotte Scherphof</a:t>
            </a:r>
          </a:p>
          <a:p>
            <a:pPr algn="r">
              <a:buFont typeface="Arial" pitchFamily="34" charset="0"/>
              <a:buNone/>
            </a:pPr>
            <a:r>
              <a:rPr lang="en-US" smtClean="0"/>
              <a:t>c.s.scherphof@uu.nl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12875"/>
            <a:ext cx="655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438" y="3173413"/>
            <a:ext cx="1216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y do teens smoke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404813"/>
            <a:ext cx="708183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nl-NL" smtClean="0"/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676400"/>
            <a:ext cx="5091113" cy="431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2727325" y="1844675"/>
            <a:ext cx="424815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Percentage smoking adolescents (10-19 years) 1994-2011</a:t>
            </a:r>
            <a:endParaRPr lang="nl-NL" sz="1100" b="1"/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6300788" y="3357563"/>
            <a:ext cx="67468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boys</a:t>
            </a:r>
          </a:p>
          <a:p>
            <a:r>
              <a:rPr lang="en-US" sz="1200" b="1"/>
              <a:t>girls mean</a:t>
            </a:r>
            <a:endParaRPr lang="nl-NL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65175"/>
            <a:ext cx="9034462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3" name="Rectangle 237"/>
          <p:cNvSpPr>
            <a:spLocks/>
          </p:cNvSpPr>
          <p:nvPr/>
        </p:nvSpPr>
        <p:spPr bwMode="auto">
          <a:xfrm>
            <a:off x="395288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en-US" sz="3200" b="1">
                <a:solidFill>
                  <a:srgbClr val="D70044"/>
                </a:solidFill>
                <a:latin typeface="Verdana" pitchFamily="34" charset="0"/>
              </a:rPr>
              <a:t>Results </a:t>
            </a:r>
            <a:r>
              <a:rPr lang="en-US" sz="3200" b="1" i="1">
                <a:solidFill>
                  <a:srgbClr val="D70044"/>
                </a:solidFill>
                <a:latin typeface="Verdana" pitchFamily="34" charset="0"/>
              </a:rPr>
              <a:t>- </a:t>
            </a:r>
            <a:r>
              <a:rPr lang="en-US" sz="3200" b="1">
                <a:solidFill>
                  <a:srgbClr val="D70044"/>
                </a:solidFill>
                <a:latin typeface="Verdana" pitchFamily="34" charset="0"/>
              </a:rPr>
              <a:t>Short-term effects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292725" y="1844675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Condition</a:t>
            </a:r>
            <a:endParaRPr lang="nl-NL" sz="1600"/>
          </a:p>
        </p:txBody>
      </p:sp>
      <p:sp>
        <p:nvSpPr>
          <p:cNvPr id="13319" name="TextBox 24"/>
          <p:cNvSpPr txBox="1">
            <a:spLocks noChangeArrowheads="1"/>
          </p:cNvSpPr>
          <p:nvPr/>
        </p:nvSpPr>
        <p:spPr bwMode="auto">
          <a:xfrm>
            <a:off x="7092950" y="1847850"/>
            <a:ext cx="1943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Smoking cessation</a:t>
            </a:r>
            <a:endParaRPr lang="nl-NL" sz="1600"/>
          </a:p>
        </p:txBody>
      </p:sp>
      <p:sp>
        <p:nvSpPr>
          <p:cNvPr id="13320" name="TextBox 25"/>
          <p:cNvSpPr txBox="1">
            <a:spLocks noChangeArrowheads="1"/>
          </p:cNvSpPr>
          <p:nvPr/>
        </p:nvSpPr>
        <p:spPr bwMode="auto">
          <a:xfrm>
            <a:off x="6091238" y="2808288"/>
            <a:ext cx="13668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Compliance</a:t>
            </a:r>
            <a:endParaRPr lang="nl-NL" sz="1600"/>
          </a:p>
        </p:txBody>
      </p:sp>
      <p:sp>
        <p:nvSpPr>
          <p:cNvPr id="13321" name="Right Arrow 26"/>
          <p:cNvSpPr>
            <a:spLocks noChangeArrowheads="1"/>
          </p:cNvSpPr>
          <p:nvPr/>
        </p:nvSpPr>
        <p:spPr bwMode="auto">
          <a:xfrm>
            <a:off x="6392863" y="1960563"/>
            <a:ext cx="730250" cy="163512"/>
          </a:xfrm>
          <a:prstGeom prst="rightArrow">
            <a:avLst>
              <a:gd name="adj1" fmla="val 50000"/>
              <a:gd name="adj2" fmla="val 497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3322" name="Up Arrow 27"/>
          <p:cNvSpPr>
            <a:spLocks noChangeArrowheads="1"/>
          </p:cNvSpPr>
          <p:nvPr/>
        </p:nvSpPr>
        <p:spPr bwMode="auto">
          <a:xfrm>
            <a:off x="6686550" y="2200275"/>
            <a:ext cx="165100" cy="608013"/>
          </a:xfrm>
          <a:prstGeom prst="upArrow">
            <a:avLst>
              <a:gd name="adj1" fmla="val 50000"/>
              <a:gd name="adj2" fmla="val 4980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6" name="Multiply 5"/>
          <p:cNvSpPr/>
          <p:nvPr/>
        </p:nvSpPr>
        <p:spPr bwMode="auto">
          <a:xfrm>
            <a:off x="6621463" y="2236788"/>
            <a:ext cx="306387" cy="536575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3324" name="TextBox 29"/>
          <p:cNvSpPr txBox="1">
            <a:spLocks noChangeArrowheads="1"/>
          </p:cNvSpPr>
          <p:nvPr/>
        </p:nvSpPr>
        <p:spPr bwMode="auto">
          <a:xfrm>
            <a:off x="5338763" y="4076700"/>
            <a:ext cx="1223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Condition</a:t>
            </a:r>
            <a:endParaRPr lang="nl-NL" sz="1600"/>
          </a:p>
        </p:txBody>
      </p:sp>
      <p:sp>
        <p:nvSpPr>
          <p:cNvPr id="13325" name="TextBox 30"/>
          <p:cNvSpPr txBox="1">
            <a:spLocks noChangeArrowheads="1"/>
          </p:cNvSpPr>
          <p:nvPr/>
        </p:nvSpPr>
        <p:spPr bwMode="auto">
          <a:xfrm>
            <a:off x="7180263" y="4076700"/>
            <a:ext cx="194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Smoking cessation</a:t>
            </a:r>
            <a:endParaRPr lang="nl-NL" sz="1600"/>
          </a:p>
        </p:txBody>
      </p:sp>
      <p:sp>
        <p:nvSpPr>
          <p:cNvPr id="13326" name="Right Arrow 31"/>
          <p:cNvSpPr>
            <a:spLocks noChangeArrowheads="1"/>
          </p:cNvSpPr>
          <p:nvPr/>
        </p:nvSpPr>
        <p:spPr bwMode="auto">
          <a:xfrm>
            <a:off x="6489700" y="4165600"/>
            <a:ext cx="731838" cy="161925"/>
          </a:xfrm>
          <a:prstGeom prst="rightArrow">
            <a:avLst>
              <a:gd name="adj1" fmla="val 50000"/>
              <a:gd name="adj2" fmla="val 50364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3327" name="TextBox 32"/>
          <p:cNvSpPr txBox="1">
            <a:spLocks noChangeArrowheads="1"/>
          </p:cNvSpPr>
          <p:nvPr/>
        </p:nvSpPr>
        <p:spPr bwMode="auto">
          <a:xfrm>
            <a:off x="6127750" y="4999038"/>
            <a:ext cx="1368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Compliance</a:t>
            </a:r>
            <a:endParaRPr lang="nl-NL" sz="1600"/>
          </a:p>
        </p:txBody>
      </p:sp>
      <p:sp>
        <p:nvSpPr>
          <p:cNvPr id="13328" name="Up Arrow 33"/>
          <p:cNvSpPr>
            <a:spLocks noChangeArrowheads="1"/>
          </p:cNvSpPr>
          <p:nvPr/>
        </p:nvSpPr>
        <p:spPr bwMode="auto">
          <a:xfrm>
            <a:off x="6729413" y="4391025"/>
            <a:ext cx="165100" cy="608013"/>
          </a:xfrm>
          <a:prstGeom prst="upArrow">
            <a:avLst>
              <a:gd name="adj1" fmla="val 50000"/>
              <a:gd name="adj2" fmla="val 49802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2195513" y="1700213"/>
            <a:ext cx="792162" cy="395287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2916238" y="2492375"/>
            <a:ext cx="792162" cy="395288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4356100" y="2492375"/>
            <a:ext cx="792163" cy="395288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2195513" y="3789363"/>
            <a:ext cx="792162" cy="395287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3635375" y="1700213"/>
            <a:ext cx="792163" cy="395287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3635375" y="3789363"/>
            <a:ext cx="792163" cy="395287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2916238" y="4797425"/>
            <a:ext cx="792162" cy="395288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356100" y="4797425"/>
            <a:ext cx="792163" cy="395288"/>
          </a:xfrm>
          <a:prstGeom prst="ellips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6" name="Multiply 5"/>
          <p:cNvSpPr/>
          <p:nvPr/>
        </p:nvSpPr>
        <p:spPr bwMode="auto">
          <a:xfrm>
            <a:off x="6659563" y="3933825"/>
            <a:ext cx="306387" cy="536575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 animBg="1"/>
      <p:bldP spid="13322" grpId="0" animBg="1"/>
      <p:bldP spid="13324" grpId="0"/>
      <p:bldP spid="13325" grpId="0"/>
      <p:bldP spid="13326" grpId="0" animBg="1"/>
      <p:bldP spid="13327" grpId="0"/>
      <p:bldP spid="13328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Introduction</a:t>
            </a:r>
            <a:endParaRPr lang="nl-NL" smtClean="0"/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en-US" smtClean="0"/>
              <a:t>Nicotine dependence symptoms: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60.9% of adolescents who ever smoked cigarettes daily had tried to quit smoking, but…</a:t>
            </a:r>
          </a:p>
          <a:p>
            <a:pPr lvl="2"/>
            <a:r>
              <a:rPr lang="en-US" smtClean="0"/>
              <a:t>only 12.2% were successful.</a:t>
            </a:r>
          </a:p>
          <a:p>
            <a:endParaRPr lang="en-US" smtClean="0"/>
          </a:p>
          <a:p>
            <a:r>
              <a:rPr lang="en-US" smtClean="0"/>
              <a:t>Nicotine Replacement Therapy (NRT) as smoking   cessation intervention</a:t>
            </a:r>
            <a:endParaRPr lang="nl-NL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060575"/>
            <a:ext cx="1368425" cy="91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925638"/>
            <a:ext cx="1012825" cy="118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5" descr="2697610_f5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588" y="2060575"/>
            <a:ext cx="136683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  <a:defRPr/>
            </a:pPr>
            <a:endParaRPr lang="en-US" dirty="0"/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Meta-analysis (2011): </a:t>
            </a:r>
          </a:p>
          <a:p>
            <a:pPr lvl="1">
              <a:defRPr/>
            </a:pPr>
            <a:r>
              <a:rPr lang="en-US" dirty="0" smtClean="0"/>
              <a:t>6 RCTs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Review (2012): </a:t>
            </a:r>
          </a:p>
          <a:p>
            <a:pPr lvl="1">
              <a:defRPr/>
            </a:pPr>
            <a:r>
              <a:rPr lang="en-US" dirty="0" smtClean="0"/>
              <a:t>9 RCTs, 1 lab-based study, 3 open-label studies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Results:</a:t>
            </a:r>
          </a:p>
          <a:p>
            <a:pPr lvl="1">
              <a:defRPr/>
            </a:pPr>
            <a:r>
              <a:rPr lang="en-US" dirty="0" smtClean="0"/>
              <a:t>Short-term (end-of-treatment):      </a:t>
            </a:r>
            <a:r>
              <a:rPr lang="en-US" b="1" dirty="0" smtClean="0"/>
              <a:t>/</a:t>
            </a:r>
          </a:p>
          <a:p>
            <a:pPr lvl="1">
              <a:defRPr/>
            </a:pPr>
            <a:r>
              <a:rPr lang="en-US" dirty="0" smtClean="0"/>
              <a:t>Mid-term (3-6 months):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nl-NL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876300"/>
            <a:ext cx="1792288" cy="268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Multiply 1"/>
          <p:cNvSpPr/>
          <p:nvPr/>
        </p:nvSpPr>
        <p:spPr bwMode="auto">
          <a:xfrm>
            <a:off x="6040438" y="4797425"/>
            <a:ext cx="504825" cy="528638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" name="L-Shape 3"/>
          <p:cNvSpPr/>
          <p:nvPr/>
        </p:nvSpPr>
        <p:spPr bwMode="auto">
          <a:xfrm rot="18651074">
            <a:off x="5491163" y="4859338"/>
            <a:ext cx="315912" cy="328612"/>
          </a:xfrm>
          <a:prstGeom prst="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4356100" y="5240338"/>
            <a:ext cx="503238" cy="530225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8200" name="Picture 7" descr="http://www.onlinepillspro.com/thumbs/512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263" y="21447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Flaws</a:t>
            </a:r>
          </a:p>
          <a:p>
            <a:pPr lvl="1">
              <a:defRPr/>
            </a:pPr>
            <a:r>
              <a:rPr lang="en-US" dirty="0" smtClean="0"/>
              <a:t>Small sample sizes (9 of 11: N &lt; 135)</a:t>
            </a:r>
          </a:p>
          <a:p>
            <a:pPr lvl="1">
              <a:defRPr/>
            </a:pPr>
            <a:r>
              <a:rPr lang="en-US" dirty="0" smtClean="0"/>
              <a:t>High drop-out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Low compliance (8-67%)</a:t>
            </a:r>
          </a:p>
          <a:p>
            <a:pPr lvl="2">
              <a:defRPr/>
            </a:pPr>
            <a:r>
              <a:rPr lang="en-US" dirty="0"/>
              <a:t>n</a:t>
            </a:r>
            <a:r>
              <a:rPr lang="en-US" dirty="0" smtClean="0"/>
              <a:t>o moderation effects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cs typeface="+mn-cs"/>
              </a:rPr>
              <a:t>condition              smoking cessation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cs typeface="+mn-cs"/>
              </a:rPr>
              <a:t>             compliance</a:t>
            </a:r>
          </a:p>
          <a:p>
            <a:pPr marL="0" indent="0">
              <a:buFont typeface="Arial" pitchFamily="34" charset="0"/>
              <a:buNone/>
              <a:defRPr/>
            </a:pPr>
            <a:endParaRPr lang="nl-NL" dirty="0">
              <a:cs typeface="+mn-cs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2492375"/>
            <a:ext cx="2230437" cy="162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860800"/>
            <a:ext cx="312102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ight Arrow 26"/>
          <p:cNvSpPr>
            <a:spLocks noChangeArrowheads="1"/>
          </p:cNvSpPr>
          <p:nvPr/>
        </p:nvSpPr>
        <p:spPr bwMode="auto">
          <a:xfrm>
            <a:off x="1979613" y="4260850"/>
            <a:ext cx="730250" cy="163513"/>
          </a:xfrm>
          <a:prstGeom prst="rightArrow">
            <a:avLst>
              <a:gd name="adj1" fmla="val 50000"/>
              <a:gd name="adj2" fmla="val 497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9" name="Up Arrow 27"/>
          <p:cNvSpPr>
            <a:spLocks noChangeArrowheads="1"/>
          </p:cNvSpPr>
          <p:nvPr/>
        </p:nvSpPr>
        <p:spPr bwMode="auto">
          <a:xfrm>
            <a:off x="2246313" y="4551363"/>
            <a:ext cx="165100" cy="608012"/>
          </a:xfrm>
          <a:prstGeom prst="upArrow">
            <a:avLst>
              <a:gd name="adj1" fmla="val 50000"/>
              <a:gd name="adj2" fmla="val 49802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/>
          </p:cNvSpPr>
          <p:nvPr>
            <p:ph type="body" sz="half" idx="2"/>
          </p:nvPr>
        </p:nvSpPr>
        <p:spPr>
          <a:xfrm>
            <a:off x="466725" y="1844675"/>
            <a:ext cx="8218488" cy="4525963"/>
          </a:xfrm>
        </p:spPr>
        <p:txBody>
          <a:bodyPr/>
          <a:lstStyle/>
          <a:p>
            <a:pPr marL="0" indent="0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sz="2000" i="1" dirty="0" smtClean="0"/>
              <a:t>(1)</a:t>
            </a:r>
            <a:r>
              <a:rPr lang="en-US" sz="2000" dirty="0" smtClean="0"/>
              <a:t> efficacy of NRT (nicotine patch) on short-term smoking cessation?</a:t>
            </a:r>
          </a:p>
          <a:p>
            <a:pPr>
              <a:lnSpc>
                <a:spcPct val="130000"/>
              </a:lnSpc>
              <a:defRPr/>
            </a:pPr>
            <a:endParaRPr lang="en-US" sz="2000" dirty="0" smtClean="0"/>
          </a:p>
          <a:p>
            <a:pPr marL="0" indent="0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sz="2000" i="1" dirty="0" smtClean="0"/>
              <a:t>(2)</a:t>
            </a:r>
            <a:r>
              <a:rPr lang="en-US" sz="2000" dirty="0" smtClean="0"/>
              <a:t> is the effect of NRT on smoking cessation moderated by patch use compliance?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1600" dirty="0" smtClean="0"/>
              <a:t>2a) can different trajectories of compliance be distinguished?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1600" dirty="0" smtClean="0"/>
              <a:t>2b) which factors predict different trajectories?</a:t>
            </a:r>
          </a:p>
          <a:p>
            <a:pPr>
              <a:lnSpc>
                <a:spcPct val="130000"/>
              </a:lnSpc>
              <a:defRPr/>
            </a:pPr>
            <a:endParaRPr lang="en-US" sz="2000" dirty="0" smtClean="0"/>
          </a:p>
          <a:p>
            <a:pPr marL="0" indent="0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en-US" sz="2000" i="1" dirty="0" smtClean="0"/>
              <a:t>(3)</a:t>
            </a:r>
            <a:r>
              <a:rPr lang="en-US" sz="2000" dirty="0" smtClean="0"/>
              <a:t> are there any (serious) adverse effects?</a:t>
            </a:r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10243" name="Rectangle 7"/>
          <p:cNvSpPr>
            <a:spLocks/>
          </p:cNvSpPr>
          <p:nvPr/>
        </p:nvSpPr>
        <p:spPr bwMode="auto">
          <a:xfrm>
            <a:off x="466725" y="279400"/>
            <a:ext cx="7777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en-US" sz="3200" b="1">
                <a:solidFill>
                  <a:srgbClr val="D70044"/>
                </a:solidFill>
                <a:latin typeface="Verdana" pitchFamily="34" charset="0"/>
              </a:rPr>
              <a:t>Our study – </a:t>
            </a:r>
          </a:p>
          <a:p>
            <a:pPr defTabSz="457200" eaLnBrk="0" hangingPunct="0"/>
            <a:r>
              <a:rPr lang="en-US" sz="3200" b="1">
                <a:solidFill>
                  <a:srgbClr val="D70044"/>
                </a:solidFill>
                <a:latin typeface="Verdana" pitchFamily="34" charset="0"/>
              </a:rPr>
              <a:t>Randomized Controlled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r>
              <a:rPr lang="en-US" smtClean="0"/>
              <a:t>Method</a:t>
            </a:r>
          </a:p>
        </p:txBody>
      </p:sp>
      <p:sp>
        <p:nvSpPr>
          <p:cNvPr id="99332" name="Rectangle 4"/>
          <p:cNvSpPr>
            <a:spLocks noGrp="1"/>
          </p:cNvSpPr>
          <p:nvPr>
            <p:ph type="body" sz="half" idx="1"/>
          </p:nvPr>
        </p:nvSpPr>
        <p:spPr>
          <a:xfrm>
            <a:off x="107950" y="1196975"/>
            <a:ext cx="8785225" cy="485775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 smtClean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Adolescents: </a:t>
            </a:r>
            <a:r>
              <a:rPr lang="en-US" sz="1600" i="1" dirty="0" smtClean="0">
                <a:cs typeface="+mn-cs"/>
              </a:rPr>
              <a:t>N</a:t>
            </a:r>
            <a:r>
              <a:rPr lang="en-US" sz="1600" dirty="0" smtClean="0">
                <a:cs typeface="+mn-cs"/>
              </a:rPr>
              <a:t> = 257,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mean age 16.7 years,       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53% female                         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cs typeface="+mn-cs"/>
              </a:rPr>
              <a:t>                             </a:t>
            </a:r>
            <a:r>
              <a:rPr lang="en-US" sz="1600" dirty="0" smtClean="0">
                <a:cs typeface="+mn-cs"/>
              </a:rPr>
              <a:t>Information meeting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                                                                    6/9 week treatment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 smtClean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                                                                                                6 online 																	questionnaires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											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>
                <a:cs typeface="+mn-cs"/>
              </a:rPr>
              <a:t>	</a:t>
            </a:r>
            <a:r>
              <a:rPr lang="en-US" sz="1600" dirty="0" smtClean="0">
                <a:cs typeface="+mn-cs"/>
              </a:rPr>
              <a:t>										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 smtClean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                                                                     </a:t>
            </a: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11268" name="Rectangle 6"/>
          <p:cNvSpPr>
            <a:spLocks/>
          </p:cNvSpPr>
          <p:nvPr/>
        </p:nvSpPr>
        <p:spPr bwMode="auto">
          <a:xfrm>
            <a:off x="4427538" y="260350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en-US" sz="3200" b="1">
                <a:solidFill>
                  <a:srgbClr val="D70044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74925"/>
            <a:ext cx="23812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052763"/>
            <a:ext cx="20161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3" name="Picture 12" descr="http://www.cloudbiz.eu/wp-content/uploads/2011/06/onlinesurve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988" y="4464050"/>
            <a:ext cx="19621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5013" y="2574925"/>
            <a:ext cx="4718050" cy="1477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i="1"/>
              <a:t>Age 12 -18 years</a:t>
            </a:r>
          </a:p>
          <a:p>
            <a:pPr marL="342900" indent="-342900">
              <a:buFontTx/>
              <a:buAutoNum type="arabicParenR"/>
            </a:pPr>
            <a:r>
              <a:rPr lang="en-GB" i="1"/>
              <a:t>No major physical health problems </a:t>
            </a:r>
          </a:p>
          <a:p>
            <a:pPr marL="342900" indent="-342900">
              <a:buFontTx/>
              <a:buAutoNum type="arabicParenR"/>
            </a:pPr>
            <a:r>
              <a:rPr lang="en-GB" i="1"/>
              <a:t>≥ 7 cigarettes per day </a:t>
            </a:r>
          </a:p>
          <a:p>
            <a:pPr marL="342900" indent="-342900">
              <a:buFontTx/>
              <a:buAutoNum type="arabicParenR"/>
            </a:pPr>
            <a:r>
              <a:rPr lang="en-GB" i="1"/>
              <a:t>Parents aware of kids smoking behaviour</a:t>
            </a:r>
          </a:p>
          <a:p>
            <a:pPr marL="342900" indent="-342900">
              <a:buFontTx/>
              <a:buAutoNum type="arabicParenR"/>
            </a:pPr>
            <a:r>
              <a:rPr lang="en-GB" i="1"/>
              <a:t>Motivated to quit smoking</a:t>
            </a:r>
            <a:endParaRPr lang="nl-NL" i="1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339725"/>
            <a:ext cx="14271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02338" y="339725"/>
            <a:ext cx="873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ＭＳ Ｐゴシック"/>
                <a:cs typeface="ＭＳ Ｐゴシック"/>
              </a:rPr>
              <a:t>€ 90</a:t>
            </a:r>
            <a:endParaRPr lang="nl-NL" b="1" dirty="0"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9050" y="3376613"/>
            <a:ext cx="1447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95288" y="53975"/>
            <a:ext cx="5483225" cy="1143000"/>
          </a:xfrm>
        </p:spPr>
        <p:txBody>
          <a:bodyPr/>
          <a:lstStyle/>
          <a:p>
            <a:r>
              <a:rPr lang="en-US" smtClean="0"/>
              <a:t>Outcome measures</a:t>
            </a:r>
          </a:p>
        </p:txBody>
      </p:sp>
      <p:sp>
        <p:nvSpPr>
          <p:cNvPr id="99332" name="Rectangle 4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8353425" cy="485775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 smtClean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1600" dirty="0">
              <a:cs typeface="+mn-cs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1600" dirty="0" smtClean="0">
                <a:cs typeface="+mn-cs"/>
              </a:rPr>
              <a:t>                                                                     </a:t>
            </a: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12292" name="Rectangle 6"/>
          <p:cNvSpPr>
            <a:spLocks/>
          </p:cNvSpPr>
          <p:nvPr/>
        </p:nvSpPr>
        <p:spPr bwMode="auto">
          <a:xfrm>
            <a:off x="4427538" y="260350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en-US" sz="3200" b="1">
                <a:solidFill>
                  <a:srgbClr val="D70044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95288" y="774700"/>
            <a:ext cx="85693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kern="0" dirty="0" smtClean="0"/>
          </a:p>
          <a:p>
            <a:pPr>
              <a:defRPr/>
            </a:pPr>
            <a:r>
              <a:rPr lang="en-US" kern="0" dirty="0" smtClean="0"/>
              <a:t>Smoking cessation (intent-to-treat)</a:t>
            </a:r>
          </a:p>
          <a:p>
            <a:pPr lvl="1">
              <a:defRPr/>
            </a:pPr>
            <a:r>
              <a:rPr lang="en-US" sz="1800" kern="0" dirty="0"/>
              <a:t>a</a:t>
            </a:r>
            <a:r>
              <a:rPr lang="en-US" sz="1800" kern="0" dirty="0" smtClean="0"/>
              <a:t>bstinence after two weeks / end-of-treatment abstinence (prolonged abstinence)</a:t>
            </a:r>
          </a:p>
          <a:p>
            <a:pPr>
              <a:defRPr/>
            </a:pPr>
            <a:endParaRPr lang="en-US" sz="1800" kern="0" dirty="0" smtClean="0"/>
          </a:p>
          <a:p>
            <a:pPr>
              <a:defRPr/>
            </a:pPr>
            <a:r>
              <a:rPr lang="en-US" kern="0" dirty="0" smtClean="0"/>
              <a:t>Compliance</a:t>
            </a:r>
            <a:endParaRPr lang="en-US" kern="0" dirty="0"/>
          </a:p>
          <a:p>
            <a:pPr lvl="1">
              <a:defRPr/>
            </a:pPr>
            <a:r>
              <a:rPr lang="en-US" sz="1800" kern="0" dirty="0"/>
              <a:t>number of days participants used the patches</a:t>
            </a:r>
          </a:p>
          <a:p>
            <a:pPr>
              <a:defRPr/>
            </a:pPr>
            <a:endParaRPr lang="en-US" sz="1800" kern="0" dirty="0" smtClean="0"/>
          </a:p>
          <a:p>
            <a:pPr>
              <a:defRPr/>
            </a:pPr>
            <a:r>
              <a:rPr lang="en-US" kern="0" dirty="0" smtClean="0"/>
              <a:t>Adverse events</a:t>
            </a:r>
          </a:p>
          <a:p>
            <a:pPr lvl="1">
              <a:defRPr/>
            </a:pPr>
            <a:r>
              <a:rPr lang="en-US" sz="1800" kern="0" dirty="0" smtClean="0"/>
              <a:t>complaints concerning health / patch use</a:t>
            </a:r>
          </a:p>
          <a:p>
            <a:pPr lvl="1">
              <a:defRPr/>
            </a:pPr>
            <a:endParaRPr lang="en-US" kern="0" dirty="0"/>
          </a:p>
          <a:p>
            <a:pPr>
              <a:defRPr/>
            </a:pPr>
            <a:endParaRPr lang="en-US" kern="0" dirty="0" smtClean="0"/>
          </a:p>
          <a:p>
            <a:pPr lvl="1">
              <a:defRPr/>
            </a:pPr>
            <a:endParaRPr lang="en-US" kern="0" dirty="0" smtClean="0"/>
          </a:p>
          <a:p>
            <a:pPr lvl="1">
              <a:defRPr/>
            </a:pPr>
            <a:endParaRPr lang="en-US" kern="0" dirty="0" smtClean="0"/>
          </a:p>
          <a:p>
            <a:pPr>
              <a:defRPr/>
            </a:pPr>
            <a:endParaRPr lang="en-US" kern="0" dirty="0" smtClean="0"/>
          </a:p>
          <a:p>
            <a:pPr>
              <a:defRPr/>
            </a:pPr>
            <a:endParaRPr lang="en-US" kern="0" dirty="0" smtClean="0"/>
          </a:p>
          <a:p>
            <a:pPr>
              <a:defRPr/>
            </a:pPr>
            <a:endParaRPr lang="nl-NL" kern="0" dirty="0" smtClean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27088" y="5300663"/>
            <a:ext cx="1584325" cy="2889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1200" b="1" i="1">
              <a:solidFill>
                <a:schemeClr val="bg1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827088" y="4221163"/>
            <a:ext cx="7488237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Treatment period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3419475" y="4941888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T5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908175" y="4941888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T4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885113" y="4941888"/>
            <a:ext cx="4318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T6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27088" y="4941888"/>
            <a:ext cx="1008062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T1-T3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2339975" y="5300663"/>
            <a:ext cx="1511300" cy="2889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Abstinence after 2 weeks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827088" y="5661025"/>
            <a:ext cx="3168650" cy="2889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1200" b="1" i="1">
              <a:solidFill>
                <a:schemeClr val="bg1"/>
              </a:solidFill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827088" y="4581525"/>
            <a:ext cx="1008062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1908175" y="4581525"/>
            <a:ext cx="1439863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Week 2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3419475" y="4581525"/>
            <a:ext cx="4897438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Week 3-6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51275" y="5661025"/>
            <a:ext cx="4465638" cy="2889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End-of-treatment abstinence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8313" y="1295400"/>
            <a:ext cx="8351837" cy="4392613"/>
          </a:xfrm>
        </p:spPr>
        <p:txBody>
          <a:bodyPr/>
          <a:lstStyle/>
          <a:p>
            <a:r>
              <a:rPr lang="en-US" smtClean="0"/>
              <a:t>Abstinence after two weeks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End-of-treatment abstinence</a:t>
            </a:r>
          </a:p>
          <a:p>
            <a:endParaRPr lang="en-US" smtClean="0"/>
          </a:p>
          <a:p>
            <a:endParaRPr lang="nl-NL" smtClean="0"/>
          </a:p>
        </p:txBody>
      </p:sp>
      <p:sp>
        <p:nvSpPr>
          <p:cNvPr id="13315" name="Title 10"/>
          <p:cNvSpPr>
            <a:spLocks noGrp="1"/>
          </p:cNvSpPr>
          <p:nvPr>
            <p:ph type="title"/>
          </p:nvPr>
        </p:nvSpPr>
        <p:spPr>
          <a:xfrm>
            <a:off x="392113" y="188913"/>
            <a:ext cx="8229600" cy="1143000"/>
          </a:xfrm>
        </p:spPr>
        <p:txBody>
          <a:bodyPr/>
          <a:lstStyle/>
          <a:p>
            <a:r>
              <a:rPr lang="en-US" smtClean="0"/>
              <a:t>Results – Main effect + Moderation</a:t>
            </a:r>
            <a:endParaRPr lang="nl-NL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8888" y="199390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condition</a:t>
            </a:r>
            <a:endParaRPr lang="nl-NL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2009775"/>
            <a:ext cx="3529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abstinence after 2 weeks</a:t>
            </a:r>
            <a:endParaRPr lang="nl-NL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8125" y="298608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compliance</a:t>
            </a:r>
            <a:endParaRPr lang="nl-NL" b="1"/>
          </a:p>
        </p:txBody>
      </p:sp>
      <p:sp>
        <p:nvSpPr>
          <p:cNvPr id="8" name="Right Arrow 26"/>
          <p:cNvSpPr>
            <a:spLocks noChangeArrowheads="1"/>
          </p:cNvSpPr>
          <p:nvPr/>
        </p:nvSpPr>
        <p:spPr bwMode="auto">
          <a:xfrm>
            <a:off x="2573338" y="2097088"/>
            <a:ext cx="1789112" cy="163512"/>
          </a:xfrm>
          <a:prstGeom prst="rightArrow">
            <a:avLst>
              <a:gd name="adj1" fmla="val 50000"/>
              <a:gd name="adj2" fmla="val 49795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9" name="Up Arrow 27"/>
          <p:cNvSpPr>
            <a:spLocks noChangeArrowheads="1"/>
          </p:cNvSpPr>
          <p:nvPr/>
        </p:nvSpPr>
        <p:spPr bwMode="auto">
          <a:xfrm>
            <a:off x="3344863" y="2297113"/>
            <a:ext cx="165100" cy="688975"/>
          </a:xfrm>
          <a:prstGeom prst="upArrow">
            <a:avLst>
              <a:gd name="adj1" fmla="val 50000"/>
              <a:gd name="adj2" fmla="val 49729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73338" y="1809750"/>
            <a:ext cx="193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 = 1.80*/2.02* </a:t>
            </a:r>
            <a:endParaRPr lang="nl-NL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05213" y="2551113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 = 1.12/1.12 </a:t>
            </a:r>
            <a:endParaRPr lang="nl-NL"/>
          </a:p>
        </p:txBody>
      </p:sp>
      <p:sp>
        <p:nvSpPr>
          <p:cNvPr id="15" name="Multiply 5"/>
          <p:cNvSpPr/>
          <p:nvPr/>
        </p:nvSpPr>
        <p:spPr bwMode="auto">
          <a:xfrm>
            <a:off x="3222625" y="2349500"/>
            <a:ext cx="382588" cy="773113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6025" y="456723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condition</a:t>
            </a:r>
            <a:endParaRPr lang="nl-NL" b="1"/>
          </a:p>
        </p:txBody>
      </p:sp>
      <p:sp>
        <p:nvSpPr>
          <p:cNvPr id="17" name="Right Arrow 26"/>
          <p:cNvSpPr>
            <a:spLocks noChangeArrowheads="1"/>
          </p:cNvSpPr>
          <p:nvPr/>
        </p:nvSpPr>
        <p:spPr bwMode="auto">
          <a:xfrm>
            <a:off x="2573338" y="4668838"/>
            <a:ext cx="1789112" cy="163512"/>
          </a:xfrm>
          <a:prstGeom prst="rightArrow">
            <a:avLst>
              <a:gd name="adj1" fmla="val 50000"/>
              <a:gd name="adj2" fmla="val 4979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84450" y="4381500"/>
            <a:ext cx="1931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 = 0.83/0.79 </a:t>
            </a:r>
            <a:endParaRPr lang="nl-NL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30725" y="4567238"/>
            <a:ext cx="352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abstinence at end of treatment</a:t>
            </a:r>
            <a:endParaRPr lang="nl-NL" b="1"/>
          </a:p>
        </p:txBody>
      </p:sp>
      <p:sp>
        <p:nvSpPr>
          <p:cNvPr id="21" name="Up Arrow 27"/>
          <p:cNvSpPr>
            <a:spLocks noChangeArrowheads="1"/>
          </p:cNvSpPr>
          <p:nvPr/>
        </p:nvSpPr>
        <p:spPr bwMode="auto">
          <a:xfrm>
            <a:off x="3344863" y="5008563"/>
            <a:ext cx="165100" cy="688975"/>
          </a:xfrm>
          <a:prstGeom prst="upArrow">
            <a:avLst>
              <a:gd name="adj1" fmla="val 50000"/>
              <a:gd name="adj2" fmla="val 49729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7963" y="56626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compliance</a:t>
            </a:r>
            <a:endParaRPr lang="nl-NL" b="1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32200" y="513238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 = 1.07</a:t>
            </a:r>
            <a:r>
              <a:rPr lang="en-US" baseline="30000"/>
              <a:t>†</a:t>
            </a:r>
            <a:r>
              <a:rPr lang="en-US"/>
              <a:t>/1.09* </a:t>
            </a:r>
            <a:endParaRPr lang="nl-NL"/>
          </a:p>
        </p:txBody>
      </p:sp>
      <p:sp>
        <p:nvSpPr>
          <p:cNvPr id="24" name="Multiply 5"/>
          <p:cNvSpPr/>
          <p:nvPr/>
        </p:nvSpPr>
        <p:spPr bwMode="auto">
          <a:xfrm>
            <a:off x="3222625" y="4505325"/>
            <a:ext cx="409575" cy="601663"/>
          </a:xfrm>
          <a:prstGeom prst="mathMultiply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3" grpId="0"/>
      <p:bldP spid="13" grpId="1"/>
      <p:bldP spid="14" grpId="0"/>
      <p:bldP spid="16" grpId="0"/>
      <p:bldP spid="17" grpId="0" animBg="1"/>
      <p:bldP spid="19" grpId="0"/>
      <p:bldP spid="19" grpId="1"/>
      <p:bldP spid="20" grpId="0"/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1_Office-thema">
  <a:themeElements>
    <a:clrScheme name="1_Office-thema 1">
      <a:dk1>
        <a:srgbClr val="000000"/>
      </a:dk1>
      <a:lt1>
        <a:srgbClr val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-thema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lnDef>
  </a:objectDefaults>
  <a:extraClrSchemeLst>
    <a:extraClrScheme>
      <a:clrScheme name="1_Office-thema 1">
        <a:dk1>
          <a:srgbClr val="000000"/>
        </a:dk1>
        <a:lt1>
          <a:srgbClr val="FFFFFF"/>
        </a:lt1>
        <a:dk2>
          <a:srgbClr val="F4CE00"/>
        </a:dk2>
        <a:lt2>
          <a:srgbClr val="DC2E00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U template04 ">
  <a:themeElements>
    <a:clrScheme name="UU template04  1">
      <a:dk1>
        <a:srgbClr val="000000"/>
      </a:dk1>
      <a:lt1>
        <a:srgbClr val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UU template04 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lnDef>
  </a:objectDefaults>
  <a:extraClrSchemeLst>
    <a:extraClrScheme>
      <a:clrScheme name="UU template04  1">
        <a:dk1>
          <a:srgbClr val="000000"/>
        </a:dk1>
        <a:lt1>
          <a:srgbClr val="FFFFFF"/>
        </a:lt1>
        <a:dk2>
          <a:srgbClr val="F4CE00"/>
        </a:dk2>
        <a:lt2>
          <a:srgbClr val="DC2E00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hema">
  <a:themeElements>
    <a:clrScheme name="2_Office-thema 1">
      <a:dk1>
        <a:srgbClr val="000000"/>
      </a:dk1>
      <a:lt1>
        <a:srgbClr val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hema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lnDef>
  </a:objectDefaults>
  <a:extraClrSchemeLst>
    <a:extraClrScheme>
      <a:clrScheme name="2_Office-thema 1">
        <a:dk1>
          <a:srgbClr val="000000"/>
        </a:dk1>
        <a:lt1>
          <a:srgbClr val="FFFFFF"/>
        </a:lt1>
        <a:dk2>
          <a:srgbClr val="F4CE00"/>
        </a:dk2>
        <a:lt2>
          <a:srgbClr val="DC2E00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U template02">
  <a:themeElements>
    <a:clrScheme name="UU template02 1">
      <a:dk1>
        <a:srgbClr val="000000"/>
      </a:dk1>
      <a:lt1>
        <a:srgbClr val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UU template02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9" charset="-128"/>
          </a:defRPr>
        </a:defPPr>
      </a:lstStyle>
    </a:lnDef>
  </a:objectDefaults>
  <a:extraClrSchemeLst>
    <a:extraClrScheme>
      <a:clrScheme name="UU template02 1">
        <a:dk1>
          <a:srgbClr val="000000"/>
        </a:dk1>
        <a:lt1>
          <a:srgbClr val="FFFFFF"/>
        </a:lt1>
        <a:dk2>
          <a:srgbClr val="F4CE00"/>
        </a:dk2>
        <a:lt2>
          <a:srgbClr val="DC2E00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Universiteitsbibliotheek, wit tekstveld</Template>
  <TotalTime>0</TotalTime>
  <Words>549</Words>
  <Application>Microsoft Office PowerPoint</Application>
  <PresentationFormat>On-screen Show (4:3)</PresentationFormat>
  <Paragraphs>259</Paragraphs>
  <Slides>21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ＭＳ Ｐゴシック</vt:lpstr>
      <vt:lpstr>Verdana</vt:lpstr>
      <vt:lpstr>1_Office-thema</vt:lpstr>
      <vt:lpstr>UU template04 </vt:lpstr>
      <vt:lpstr>2_Office-thema</vt:lpstr>
      <vt:lpstr>UU template02</vt:lpstr>
      <vt:lpstr>  Short-term efficacy of  nicotine replacement therapy (NRT) for smoking cessation  among adolescents  and the role of compliance </vt:lpstr>
      <vt:lpstr>Slide 2</vt:lpstr>
      <vt:lpstr>Introduction</vt:lpstr>
      <vt:lpstr>Introduction</vt:lpstr>
      <vt:lpstr>Introduction</vt:lpstr>
      <vt:lpstr>Slide 6</vt:lpstr>
      <vt:lpstr>Method</vt:lpstr>
      <vt:lpstr>Outcome measures</vt:lpstr>
      <vt:lpstr>Results – Main effect + Moderation</vt:lpstr>
      <vt:lpstr>Results – Percentages quitters </vt:lpstr>
      <vt:lpstr>Compliance</vt:lpstr>
      <vt:lpstr>Results – Compliance trajectories (LCGA)</vt:lpstr>
      <vt:lpstr>Results – adverse events</vt:lpstr>
      <vt:lpstr>Conclusion</vt:lpstr>
      <vt:lpstr>Discussion</vt:lpstr>
      <vt:lpstr>Implications</vt:lpstr>
      <vt:lpstr>Slide 17</vt:lpstr>
      <vt:lpstr>Slide 18</vt:lpstr>
      <vt:lpstr>Thank you for your attention</vt:lpstr>
      <vt:lpstr>Introduction</vt:lpstr>
      <vt:lpstr>Slide 21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peete123</dc:creator>
  <cp:lastModifiedBy>cmalcolm</cp:lastModifiedBy>
  <cp:revision>313</cp:revision>
  <cp:lastPrinted>2013-06-17T09:52:44Z</cp:lastPrinted>
  <dcterms:created xsi:type="dcterms:W3CDTF">2011-11-07T08:57:54Z</dcterms:created>
  <dcterms:modified xsi:type="dcterms:W3CDTF">2013-06-18T09:12:52Z</dcterms:modified>
</cp:coreProperties>
</file>